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56"/>
  </p:notesMasterIdLst>
  <p:handoutMasterIdLst>
    <p:handoutMasterId r:id="rId57"/>
  </p:handoutMasterIdLst>
  <p:sldIdLst>
    <p:sldId id="3355" r:id="rId5"/>
    <p:sldId id="264" r:id="rId6"/>
    <p:sldId id="265" r:id="rId7"/>
    <p:sldId id="3356" r:id="rId8"/>
    <p:sldId id="3357" r:id="rId9"/>
    <p:sldId id="3358" r:id="rId10"/>
    <p:sldId id="3359" r:id="rId11"/>
    <p:sldId id="3360" r:id="rId12"/>
    <p:sldId id="3406" r:id="rId13"/>
    <p:sldId id="3361" r:id="rId14"/>
    <p:sldId id="3362" r:id="rId15"/>
    <p:sldId id="3363" r:id="rId16"/>
    <p:sldId id="3365" r:id="rId17"/>
    <p:sldId id="3366" r:id="rId18"/>
    <p:sldId id="3367" r:id="rId19"/>
    <p:sldId id="3368" r:id="rId20"/>
    <p:sldId id="3369" r:id="rId21"/>
    <p:sldId id="3370" r:id="rId22"/>
    <p:sldId id="3371" r:id="rId23"/>
    <p:sldId id="3372" r:id="rId24"/>
    <p:sldId id="3373" r:id="rId25"/>
    <p:sldId id="3374" r:id="rId26"/>
    <p:sldId id="3375" r:id="rId27"/>
    <p:sldId id="3376" r:id="rId28"/>
    <p:sldId id="3377" r:id="rId29"/>
    <p:sldId id="3378" r:id="rId30"/>
    <p:sldId id="3379" r:id="rId31"/>
    <p:sldId id="3380" r:id="rId32"/>
    <p:sldId id="3381" r:id="rId33"/>
    <p:sldId id="3382" r:id="rId34"/>
    <p:sldId id="3383" r:id="rId35"/>
    <p:sldId id="3384" r:id="rId36"/>
    <p:sldId id="3385" r:id="rId37"/>
    <p:sldId id="3386" r:id="rId38"/>
    <p:sldId id="3387" r:id="rId39"/>
    <p:sldId id="3388" r:id="rId40"/>
    <p:sldId id="3389" r:id="rId41"/>
    <p:sldId id="3390" r:id="rId42"/>
    <p:sldId id="3391" r:id="rId43"/>
    <p:sldId id="3392" r:id="rId44"/>
    <p:sldId id="3393" r:id="rId45"/>
    <p:sldId id="3394" r:id="rId46"/>
    <p:sldId id="3395" r:id="rId47"/>
    <p:sldId id="3396" r:id="rId48"/>
    <p:sldId id="3397" r:id="rId49"/>
    <p:sldId id="3399" r:id="rId50"/>
    <p:sldId id="3400" r:id="rId51"/>
    <p:sldId id="3405" r:id="rId52"/>
    <p:sldId id="3403" r:id="rId53"/>
    <p:sldId id="3404" r:id="rId54"/>
    <p:sldId id="268"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99D1FF"/>
    <a:srgbClr val="D6EDFF"/>
    <a:srgbClr val="003865"/>
    <a:srgbClr val="78BE21"/>
    <a:srgbClr val="000000"/>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96135" autoAdjust="0"/>
  </p:normalViewPr>
  <p:slideViewPr>
    <p:cSldViewPr snapToGrid="0">
      <p:cViewPr varScale="1">
        <p:scale>
          <a:sx n="90" d="100"/>
          <a:sy n="90" d="100"/>
        </p:scale>
        <p:origin x="110" y="3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77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4/16/2026</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4/16/2026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82539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51</a:t>
            </a:fld>
            <a:endParaRPr lang="en-US" dirty="0"/>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gray">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609600" y="4092602"/>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4/16/2026</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dli.mn.gov</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5" name="Graphic 8" descr="Logo: Minnesota Department of Labor and Industry">
            <a:extLst>
              <a:ext uri="{FF2B5EF4-FFF2-40B4-BE49-F238E27FC236}">
                <a16:creationId xmlns:a16="http://schemas.microsoft.com/office/drawing/2014/main" id="{7B840020-0682-1335-EE5A-86A26767B7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3238500" y="1817078"/>
            <a:ext cx="5715000" cy="656692"/>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hasCustomPrompt="1"/>
          </p:nvPr>
        </p:nvSpPr>
        <p:spPr bwMode="auto">
          <a:xfrm>
            <a:off x="838200" y="365125"/>
            <a:ext cx="10515600" cy="882651"/>
          </a:xfrm>
          <a:prstGeom prst="rect">
            <a:avLst/>
          </a:prstGeom>
        </p:spPr>
        <p:txBody>
          <a:bodyPr vert="horz" lIns="91440" tIns="45720" rIns="91440" bIns="45720" rtlCol="0" anchor="ctr">
            <a:normAutofit/>
          </a:bodyPr>
          <a:lstStyle>
            <a:lvl1pPr>
              <a:defRPr sz="3600"/>
            </a:lvl1pPr>
          </a:lstStyle>
          <a:p>
            <a:r>
              <a:rPr lang="en-US" dirty="0"/>
              <a:t>Click to edit slide title</a:t>
            </a:r>
          </a:p>
        </p:txBody>
      </p:sp>
      <p:sp>
        <p:nvSpPr>
          <p:cNvPr id="14" name="Text Placeholder 2"/>
          <p:cNvSpPr>
            <a:spLocks noGrp="1"/>
          </p:cNvSpPr>
          <p:nvPr>
            <p:ph idx="1" hasCustomPrompt="1"/>
          </p:nvPr>
        </p:nvSpPr>
        <p:spPr bwMode="auto">
          <a:xfrm>
            <a:off x="838200" y="1438275"/>
            <a:ext cx="10515600" cy="473868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3">
            <a:extLst>
              <a:ext uri="{FF2B5EF4-FFF2-40B4-BE49-F238E27FC236}">
                <a16:creationId xmlns:a16="http://schemas.microsoft.com/office/drawing/2014/main" id="{0D0B39CA-629B-2D48-7741-24AD55AF1075}"/>
              </a:ext>
            </a:extLst>
          </p:cNvPr>
          <p:cNvSpPr>
            <a:spLocks noGrp="1"/>
          </p:cNvSpPr>
          <p:nvPr>
            <p:ph type="dt" sz="half" idx="11"/>
          </p:nvPr>
        </p:nvSpPr>
        <p:spPr bwMode="black">
          <a:xfrm>
            <a:off x="838200" y="6356350"/>
            <a:ext cx="1358590" cy="365125"/>
          </a:xfrm>
        </p:spPr>
        <p:txBody>
          <a:bodyPr/>
          <a:lstStyle/>
          <a:p>
            <a:fld id="{66C283A4-7960-4BFD-B3A5-A2CC5BB2A473}" type="datetime1">
              <a:rPr lang="en-US" smtClean="0"/>
              <a:t>4/16/2026</a:t>
            </a:fld>
            <a:endParaRPr lang="en-US" dirty="0"/>
          </a:p>
        </p:txBody>
      </p:sp>
    </p:spTree>
    <p:extLst>
      <p:ext uri="{BB962C8B-B14F-4D97-AF65-F5344CB8AC3E}">
        <p14:creationId xmlns:p14="http://schemas.microsoft.com/office/powerpoint/2010/main" val="396557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l">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4/16/2026</a:t>
            </a:fld>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Blue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l">
              <a:defRPr sz="3600">
                <a:solidFill>
                  <a:schemeClr val="tx1"/>
                </a:solidFill>
              </a:defRPr>
            </a:lvl1pPr>
          </a:lstStyle>
          <a:p>
            <a:r>
              <a:rPr lang="en-US" dirty="0"/>
              <a:t>Click to edit slide title</a:t>
            </a:r>
          </a:p>
        </p:txBody>
      </p:sp>
      <p:sp>
        <p:nvSpPr>
          <p:cNvPr id="2" name="Rectangle 2">
            <a:extLst>
              <a:ext uri="{FF2B5EF4-FFF2-40B4-BE49-F238E27FC236}">
                <a16:creationId xmlns:a16="http://schemas.microsoft.com/office/drawing/2014/main" id="{DCB9A518-5B17-ED80-1AD8-2DD3847D57AE}"/>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tx1">
                  <a:lumMod val="10000"/>
                  <a:lumOff val="9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4/16/2026</a:t>
            </a:fld>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2064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Green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l">
              <a:defRPr sz="3600">
                <a:solidFill>
                  <a:schemeClr val="tx1"/>
                </a:solidFill>
              </a:defRPr>
            </a:lvl1pPr>
          </a:lstStyle>
          <a:p>
            <a:r>
              <a:rPr lang="en-US" dirty="0"/>
              <a:t>Click to edit slide title</a:t>
            </a:r>
          </a:p>
        </p:txBody>
      </p:sp>
      <p:sp>
        <p:nvSpPr>
          <p:cNvPr id="2" name="Rectangle 2">
            <a:extLst>
              <a:ext uri="{FF2B5EF4-FFF2-40B4-BE49-F238E27FC236}">
                <a16:creationId xmlns:a16="http://schemas.microsoft.com/office/drawing/2014/main" id="{485BE29E-4A21-6AAA-F5AE-A9CC9B59C394}"/>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accent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4/16/2026</a:t>
            </a:fld>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3698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ctr">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4/16/2026</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pPr algn="ctr"/>
            <a:r>
              <a:rPr lang="en-US" dirty="0"/>
              <a:t>dli.mn.gov</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cxnSp>
        <p:nvCxnSpPr>
          <p:cNvPr id="2" name="Straight Connector 6">
            <a:extLst>
              <a:ext uri="{FF2B5EF4-FFF2-40B4-BE49-F238E27FC236}">
                <a16:creationId xmlns:a16="http://schemas.microsoft.com/office/drawing/2014/main" id="{FCCACB82-4C63-865B-470E-7A193EF86A3D}"/>
              </a:ext>
              <a:ext uri="{C183D7F6-B498-43B3-948B-1728B52AA6E4}">
                <adec:decorative xmlns:adec="http://schemas.microsoft.com/office/drawing/2017/decorative" val="1"/>
              </a:ext>
            </a:extLst>
          </p:cNvPr>
          <p:cNvCxnSpPr>
            <a:cxnSpLocks/>
          </p:cNvCxnSpPr>
          <p:nvPr userDrawn="1"/>
        </p:nvCxnSpPr>
        <p:spPr bwMode="gray">
          <a:xfrm>
            <a:off x="838200" y="1187413"/>
            <a:ext cx="10515600"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53502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by Side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138748"/>
            <a:ext cx="4164623" cy="4788393"/>
          </a:xfrm>
          <a:noFill/>
        </p:spPr>
        <p:txBody>
          <a:bodyPr lIns="0" tIns="91440" rIns="0" bIns="91440" anchor="t">
            <a:normAutofit/>
          </a:bodyPr>
          <a:lstStyle>
            <a:lvl1pPr algn="l">
              <a:defRPr sz="55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5662246" y="1159870"/>
            <a:ext cx="5691554"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4/16/2026</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pPr algn="ctr"/>
            <a:r>
              <a:rPr lang="en-US" dirty="0"/>
              <a:t>dli.mn.gov</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cxnSp>
        <p:nvCxnSpPr>
          <p:cNvPr id="3" name="Straight Connector 6">
            <a:extLst>
              <a:ext uri="{FF2B5EF4-FFF2-40B4-BE49-F238E27FC236}">
                <a16:creationId xmlns:a16="http://schemas.microsoft.com/office/drawing/2014/main" id="{EAA32018-5087-2ABA-790C-1E17CCDCFF9F}"/>
              </a:ext>
              <a:ext uri="{C183D7F6-B498-43B3-948B-1728B52AA6E4}">
                <adec:decorative xmlns:adec="http://schemas.microsoft.com/office/drawing/2017/decorative" val="1"/>
              </a:ext>
            </a:extLst>
          </p:cNvPr>
          <p:cNvCxnSpPr>
            <a:cxnSpLocks/>
          </p:cNvCxnSpPr>
          <p:nvPr userDrawn="1"/>
        </p:nvCxnSpPr>
        <p:spPr bwMode="gray">
          <a:xfrm>
            <a:off x="730822" y="775037"/>
            <a:ext cx="4568009"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70959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by Side (Blue Box)">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p:cNvSpPr>
            <a:spLocks noGrp="1"/>
          </p:cNvSpPr>
          <p:nvPr>
            <p:ph type="title" hasCustomPrompt="1"/>
          </p:nvPr>
        </p:nvSpPr>
        <p:spPr bwMode="white">
          <a:xfrm>
            <a:off x="449224" y="811964"/>
            <a:ext cx="3698160" cy="5234072"/>
          </a:xfrm>
          <a:noFill/>
        </p:spPr>
        <p:txBody>
          <a:bodyPr lIns="0" tIns="91440" rIns="0" bIns="91440" anchor="ctr">
            <a:normAutofit/>
          </a:bodyPr>
          <a:lstStyle>
            <a:lvl1pPr algn="l">
              <a:defRPr sz="5500">
                <a:solidFill>
                  <a:schemeClr val="bg1"/>
                </a:solidFill>
              </a:defRPr>
            </a:lvl1pPr>
          </a:lstStyle>
          <a:p>
            <a:r>
              <a:rPr lang="en-US" dirty="0"/>
              <a:t>Click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2574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by Side (Blue Box + Section Label)">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endParaRPr lang="en-US"/>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a:xfrm rot="10800000">
            <a:off x="449224" y="0"/>
            <a:ext cx="3574314" cy="730102"/>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D558ED61-28EC-0772-88E9-F909DF6CFAA6}"/>
              </a:ext>
            </a:extLst>
          </p:cNvPr>
          <p:cNvSpPr>
            <a:spLocks noGrp="1"/>
          </p:cNvSpPr>
          <p:nvPr>
            <p:ph type="body" sz="quarter" idx="13" hasCustomPrompt="1"/>
          </p:nvPr>
        </p:nvSpPr>
        <p:spPr>
          <a:xfrm>
            <a:off x="659041" y="215900"/>
            <a:ext cx="3154680" cy="320040"/>
          </a:xfrm>
        </p:spPr>
        <p:txBody>
          <a:bodyPr anchor="ctr">
            <a:normAutofit/>
          </a:bodyPr>
          <a:lstStyle>
            <a:lvl1pPr marL="0" indent="0" algn="ctr">
              <a:buNone/>
              <a:defRPr sz="1500"/>
            </a:lvl1pPr>
          </a:lstStyle>
          <a:p>
            <a:pPr lvl="0"/>
            <a:r>
              <a:rPr lang="en-US" dirty="0"/>
              <a:t>Section ID text goes here</a:t>
            </a:r>
          </a:p>
        </p:txBody>
      </p:sp>
      <p:sp>
        <p:nvSpPr>
          <p:cNvPr id="11" name="Title 4"/>
          <p:cNvSpPr>
            <a:spLocks noGrp="1"/>
          </p:cNvSpPr>
          <p:nvPr>
            <p:ph type="title" hasCustomPrompt="1"/>
          </p:nvPr>
        </p:nvSpPr>
        <p:spPr bwMode="white">
          <a:xfrm>
            <a:off x="449224" y="811964"/>
            <a:ext cx="3698160" cy="5234072"/>
          </a:xfrm>
          <a:noFill/>
        </p:spPr>
        <p:txBody>
          <a:bodyPr lIns="0" tIns="182880" rIns="0" bIns="182880" anchor="ctr">
            <a:normAutofit/>
          </a:bodyPr>
          <a:lstStyle>
            <a:lvl1pPr algn="l">
              <a:defRPr sz="5500">
                <a:solidFill>
                  <a:schemeClr val="bg1"/>
                </a:solidFill>
              </a:defRPr>
            </a:lvl1pPr>
          </a:lstStyle>
          <a:p>
            <a:r>
              <a:rPr lang="en-US" dirty="0"/>
              <a:t>Click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8909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Green Gradient)">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bwMode="gray">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11" name="Title 2"/>
          <p:cNvSpPr>
            <a:spLocks noGrp="1"/>
          </p:cNvSpPr>
          <p:nvPr>
            <p:ph type="title" hasCustomPrompt="1"/>
          </p:nvPr>
        </p:nvSpPr>
        <p:spPr bwMode="black">
          <a:xfrm>
            <a:off x="449224" y="811964"/>
            <a:ext cx="3698160" cy="5234072"/>
          </a:xfrm>
          <a:noFill/>
        </p:spPr>
        <p:txBody>
          <a:bodyPr lIns="0" tIns="91440" rIns="0" bIns="91440" anchor="ctr">
            <a:normAutofit/>
          </a:bodyPr>
          <a:lstStyle>
            <a:lvl1pPr algn="l">
              <a:defRPr sz="5500">
                <a:solidFill>
                  <a:schemeClr val="accent1"/>
                </a:solidFill>
              </a:defRPr>
            </a:lvl1pPr>
          </a:lstStyle>
          <a:p>
            <a:r>
              <a:rPr lang="en-US" dirty="0"/>
              <a:t>Click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96109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by Side (Green Gradient + Section Label)">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bwMode="gray">
          <a:xfrm rot="10800000">
            <a:off x="449224" y="0"/>
            <a:ext cx="3574314" cy="730102"/>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3">
            <a:extLst>
              <a:ext uri="{FF2B5EF4-FFF2-40B4-BE49-F238E27FC236}">
                <a16:creationId xmlns:a16="http://schemas.microsoft.com/office/drawing/2014/main" id="{83FDC0FD-800B-B715-CF83-5CF7249B5881}"/>
              </a:ext>
            </a:extLst>
          </p:cNvPr>
          <p:cNvSpPr>
            <a:spLocks noGrp="1"/>
          </p:cNvSpPr>
          <p:nvPr>
            <p:ph type="body" sz="quarter" idx="13" hasCustomPrompt="1"/>
          </p:nvPr>
        </p:nvSpPr>
        <p:spPr bwMode="white">
          <a:xfrm>
            <a:off x="659041" y="215900"/>
            <a:ext cx="3154680" cy="320040"/>
          </a:xfrm>
        </p:spPr>
        <p:txBody>
          <a:bodyPr anchor="ctr">
            <a:normAutofit/>
          </a:bodyPr>
          <a:lstStyle>
            <a:lvl1pPr marL="0" indent="0" algn="ctr">
              <a:buNone/>
              <a:defRPr sz="1500">
                <a:solidFill>
                  <a:schemeClr val="bg1"/>
                </a:solidFill>
              </a:defRPr>
            </a:lvl1pPr>
          </a:lstStyle>
          <a:p>
            <a:pPr lvl="0"/>
            <a:r>
              <a:rPr lang="en-US" dirty="0"/>
              <a:t>Section ID text goes here</a:t>
            </a:r>
          </a:p>
        </p:txBody>
      </p:sp>
      <p:sp>
        <p:nvSpPr>
          <p:cNvPr id="11" name="Title 4"/>
          <p:cNvSpPr>
            <a:spLocks noGrp="1"/>
          </p:cNvSpPr>
          <p:nvPr>
            <p:ph type="title" hasCustomPrompt="1"/>
          </p:nvPr>
        </p:nvSpPr>
        <p:spPr bwMode="black">
          <a:xfrm>
            <a:off x="449224" y="811964"/>
            <a:ext cx="3698160" cy="5234072"/>
          </a:xfrm>
          <a:noFill/>
        </p:spPr>
        <p:txBody>
          <a:bodyPr lIns="0" tIns="182880" rIns="0" bIns="182880" anchor="ctr">
            <a:normAutofit/>
          </a:bodyPr>
          <a:lstStyle>
            <a:lvl1pPr algn="l">
              <a:defRPr sz="5500">
                <a:solidFill>
                  <a:schemeClr val="accent1"/>
                </a:solidFill>
              </a:defRPr>
            </a:lvl1pPr>
          </a:lstStyle>
          <a:p>
            <a:r>
              <a:rPr lang="en-US" dirty="0"/>
              <a:t>Click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7788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gray">
          <a:xfrm>
            <a:off x="0" y="4092604"/>
            <a:ext cx="12192000" cy="1295182"/>
          </a:xfrm>
          <a:prstGeom prst="rect">
            <a:avLst/>
          </a:prstGeom>
          <a:solidFill>
            <a:srgbClr val="E8E8E8"/>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solidFill>
                <a:schemeClr val="bg1">
                  <a:lumMod val="95000"/>
                </a:schemeClr>
              </a:solidFill>
            </a:endParaRPr>
          </a:p>
        </p:txBody>
      </p:sp>
      <p:sp>
        <p:nvSpPr>
          <p:cNvPr id="13" name="Title 2"/>
          <p:cNvSpPr>
            <a:spLocks noGrp="1"/>
          </p:cNvSpPr>
          <p:nvPr>
            <p:ph type="ctrTitle" hasCustomPrompt="1"/>
          </p:nvPr>
        </p:nvSpPr>
        <p:spPr bwMode="black">
          <a:xfrm>
            <a:off x="609600" y="4092602"/>
            <a:ext cx="10972800" cy="1295182"/>
          </a:xfrm>
          <a:noFill/>
        </p:spPr>
        <p:txBody>
          <a:bodyPr wrap="square" lIns="0" tIns="182880" rIns="0" bIns="182880" anchor="ctr">
            <a:normAutofit/>
          </a:bodyPr>
          <a:lstStyle>
            <a:lvl1pPr algn="ctr">
              <a:defRPr sz="3600">
                <a:solidFill>
                  <a:schemeClr val="tx2"/>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4/16/2026</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dli.mn.gov</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4" name="Graphic 8" descr="Logo: Minnesota Department of Labor and Industry">
            <a:extLst>
              <a:ext uri="{FF2B5EF4-FFF2-40B4-BE49-F238E27FC236}">
                <a16:creationId xmlns:a16="http://schemas.microsoft.com/office/drawing/2014/main" id="{B3ACA8ED-3AFA-8AA3-67A0-E2A1F0B3E9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2961237" y="1470214"/>
            <a:ext cx="6269526" cy="1131343"/>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accent2"/>
                </a:solidFill>
              </a:defRPr>
            </a:lvl1pPr>
          </a:lstStyle>
          <a:p>
            <a:r>
              <a:rPr lang="en-US" dirty="0"/>
              <a:t>Click to edit slide title</a:t>
            </a:r>
          </a:p>
        </p:txBody>
      </p:sp>
      <p:sp>
        <p:nvSpPr>
          <p:cNvPr id="5" name="Content Placeholder 2"/>
          <p:cNvSpPr>
            <a:spLocks noGrp="1"/>
          </p:cNvSpPr>
          <p:nvPr>
            <p:ph sz="quarter" idx="10"/>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4/16/2026</a:t>
            </a:fld>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accent2"/>
                </a:solidFill>
              </a:defRPr>
            </a:lvl1pPr>
          </a:lstStyle>
          <a:p>
            <a:r>
              <a:rPr lang="en-US" dirty="0"/>
              <a:t>Click to edit slide title</a:t>
            </a:r>
          </a:p>
        </p:txBody>
      </p:sp>
      <p:sp>
        <p:nvSpPr>
          <p:cNvPr id="5" name="Content Placeholder 2"/>
          <p:cNvSpPr>
            <a:spLocks noGrp="1"/>
          </p:cNvSpPr>
          <p:nvPr>
            <p:ph sz="quarter" idx="10" hasCustomPrompt="1"/>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4/16/2026</a:t>
            </a:fld>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
          <a:xfrm>
            <a:off x="838200" y="-1"/>
            <a:ext cx="10515600" cy="1216025"/>
          </a:xfrm>
          <a:noFill/>
        </p:spPr>
        <p:txBody>
          <a:bodyPr lIns="0" tIns="182880" rIns="0" bIns="182880">
            <a:normAutofit/>
          </a:bodyPr>
          <a:lstStyle>
            <a:lvl1pPr algn="l">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4/16/2026</a:t>
            </a:fld>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gray">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black">
          <a:xfrm>
            <a:off x="838200" y="-1"/>
            <a:ext cx="10515600" cy="1216025"/>
          </a:xfrm>
          <a:noFill/>
        </p:spPr>
        <p:txBody>
          <a:bodyPr lIns="0" tIns="182880" rIns="0" bIns="182880">
            <a:normAutofit/>
          </a:bodyPr>
          <a:lstStyle>
            <a:lvl1pPr algn="l">
              <a:defRPr sz="3600">
                <a:solidFill>
                  <a:schemeClr val="tx1"/>
                </a:solidFill>
              </a:defRPr>
            </a:lvl1pPr>
          </a:lstStyle>
          <a:p>
            <a:r>
              <a:rPr lang="en-US" dirty="0"/>
              <a:t>Click to edit slide title</a:t>
            </a:r>
          </a:p>
        </p:txBody>
      </p:sp>
      <p:sp>
        <p:nvSpPr>
          <p:cNvPr id="13"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black">
          <a:xfrm>
            <a:off x="838200" y="6356350"/>
            <a:ext cx="1358590" cy="365125"/>
          </a:xfrm>
        </p:spPr>
        <p:txBody>
          <a:bodyPr/>
          <a:lstStyle>
            <a:lvl1pPr>
              <a:defRPr>
                <a:solidFill>
                  <a:schemeClr val="tx2"/>
                </a:solidFill>
              </a:defRPr>
            </a:lvl1pPr>
          </a:lstStyle>
          <a:p>
            <a:fld id="{F4B91AA0-3BA7-4036-A3DA-317C6C4FFA29}" type="datetime1">
              <a:rPr lang="en-US" smtClean="0"/>
              <a:pPr/>
              <a:t>4/16/2026</a:t>
            </a:fld>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accent2"/>
                </a:solidFill>
              </a:defRPr>
            </a:lvl1pPr>
          </a:lstStyle>
          <a:p>
            <a:r>
              <a:rPr lang="en-US" dirty="0"/>
              <a:t>Click to edit slide title</a:t>
            </a:r>
          </a:p>
        </p:txBody>
      </p:sp>
      <p:sp>
        <p:nvSpPr>
          <p:cNvPr id="11"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3"/>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4/16/2026</a:t>
            </a:fld>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accent2"/>
                </a:solidFill>
              </a:defRPr>
            </a:lvl1pPr>
          </a:lstStyle>
          <a:p>
            <a:r>
              <a:rPr lang="en-US" dirty="0"/>
              <a:t>Click to edit slide title</a:t>
            </a:r>
          </a:p>
        </p:txBody>
      </p:sp>
      <p:sp>
        <p:nvSpPr>
          <p:cNvPr id="10"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4/16/2026</a:t>
            </a:fld>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black">
          <a:xfrm>
            <a:off x="838200" y="-1"/>
            <a:ext cx="10515600" cy="1216025"/>
          </a:xfrm>
          <a:noFill/>
        </p:spPr>
        <p:txBody>
          <a:bodyPr lIns="0" tIns="182880" rIns="0" bIns="182880">
            <a:normAutofit/>
          </a:bodyPr>
          <a:lstStyle>
            <a:lvl1pPr algn="l">
              <a:defRPr sz="3600">
                <a:solidFill>
                  <a:schemeClr val="tx1"/>
                </a:solidFill>
              </a:defRPr>
            </a:lvl1pPr>
          </a:lstStyle>
          <a:p>
            <a:r>
              <a:rPr lang="en-US" dirty="0"/>
              <a:t>Click to edit slide title</a:t>
            </a:r>
          </a:p>
        </p:txBody>
      </p:sp>
      <p:sp>
        <p:nvSpPr>
          <p:cNvPr id="7"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4/16/2026</a:t>
            </a:fld>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4" name="Picture Placeholder 5">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8" name="Picture Placeholder 7">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20" name="Picture Placeholder 9">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936DB2D6-5DF4-4264-A4A1-7D3EAF38D255}" type="datetime1">
              <a:rPr lang="en-US" smtClean="0"/>
              <a:t>4/16/2026</a:t>
            </a:fld>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a:extLst>
              <a:ext uri="{FF2B5EF4-FFF2-40B4-BE49-F238E27FC236}">
                <a16:creationId xmlns:a16="http://schemas.microsoft.com/office/drawing/2014/main" id="{54BE781A-916B-D771-E89E-DD96FF81998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5" name="Picture Placeholder 5">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8" name="Picture Placeholder 7">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936DB2D6-5DF4-4264-A4A1-7D3EAF38D255}" type="datetime1">
              <a:rPr lang="en-US" smtClean="0"/>
              <a:t>4/16/2026</a:t>
            </a:fld>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2">
            <a:extLst>
              <a:ext uri="{FF2B5EF4-FFF2-40B4-BE49-F238E27FC236}">
                <a16:creationId xmlns:a16="http://schemas.microsoft.com/office/drawing/2014/main" id="{E29F42DD-D6F6-760B-99E9-9B0CA6F715C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8036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hasCustomPrompt="1"/>
          </p:nvPr>
        </p:nvSpPr>
        <p:spPr bwMode="black">
          <a:xfrm>
            <a:off x="2876550" y="167477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hasCustomPrompt="1"/>
          </p:nvPr>
        </p:nvSpPr>
        <p:spPr bwMode="black">
          <a:xfrm>
            <a:off x="2876550" y="393936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3" name="Date Placeholder 11"/>
          <p:cNvSpPr>
            <a:spLocks noGrp="1"/>
          </p:cNvSpPr>
          <p:nvPr>
            <p:ph type="dt" sz="half" idx="10"/>
          </p:nvPr>
        </p:nvSpPr>
        <p:spPr bwMode="black"/>
        <p:txBody>
          <a:bodyPr/>
          <a:lstStyle/>
          <a:p>
            <a:fld id="{8DC79626-CE5A-4834-975C-E7305BA2E281}" type="datetime1">
              <a:rPr lang="en-US" smtClean="0"/>
              <a:t>4/16/2026</a:t>
            </a:fld>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5BA19DA7-202E-FEDF-597A-34FCF4DBED45}"/>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5" name="Graphic 5" descr="Logo: Minnesota Department of Labor and Industry">
            <a:extLst>
              <a:ext uri="{FF2B5EF4-FFF2-40B4-BE49-F238E27FC236}">
                <a16:creationId xmlns:a16="http://schemas.microsoft.com/office/drawing/2014/main" id="{35E51DB7-DCB5-8738-79EA-03ACCE3179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470675" y="6069022"/>
            <a:ext cx="3034525" cy="348687"/>
          </a:xfrm>
          <a:prstGeom prst="rect">
            <a:avLst/>
          </a:prstGeom>
        </p:spPr>
      </p:pic>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hasCustomPrompt="1"/>
          </p:nvPr>
        </p:nvSpPr>
        <p:spPr bwMode="black">
          <a:xfrm>
            <a:off x="2876550"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hasCustomPrompt="1"/>
          </p:nvPr>
        </p:nvSpPr>
        <p:spPr bwMode="black">
          <a:xfrm>
            <a:off x="8270023"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3" name="Date Placeholder 7"/>
          <p:cNvSpPr>
            <a:spLocks noGrp="1"/>
          </p:cNvSpPr>
          <p:nvPr>
            <p:ph type="dt" sz="half" idx="10"/>
          </p:nvPr>
        </p:nvSpPr>
        <p:spPr bwMode="black"/>
        <p:txBody>
          <a:bodyPr/>
          <a:lstStyle/>
          <a:p>
            <a:fld id="{7F519661-29C3-4FE0-9FC3-375A85A42C46}" type="datetime1">
              <a:rPr lang="en-US" smtClean="0"/>
              <a:t>4/16/2026</a:t>
            </a:fld>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0">
            <a:extLst>
              <a:ext uri="{FF2B5EF4-FFF2-40B4-BE49-F238E27FC236}">
                <a16:creationId xmlns:a16="http://schemas.microsoft.com/office/drawing/2014/main" id="{219FFEEA-CA4D-4F39-A9B6-2B3A8CFE334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4/16/2026</a:t>
            </a:fld>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CB67518B-D906-BC91-0000-85D6DCB83659}"/>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4/16/2026</a:t>
            </a:fld>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2">
            <a:extLst>
              <a:ext uri="{FF2B5EF4-FFF2-40B4-BE49-F238E27FC236}">
                <a16:creationId xmlns:a16="http://schemas.microsoft.com/office/drawing/2014/main" id="{10DA68F0-5F04-F220-0744-1ECF5CF56CE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hasCustomPrompt="1"/>
          </p:nvPr>
        </p:nvSpPr>
        <p:spPr bwMode="black">
          <a:xfrm>
            <a:off x="2876550"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hasCustomPrompt="1"/>
          </p:nvPr>
        </p:nvSpPr>
        <p:spPr bwMode="black">
          <a:xfrm>
            <a:off x="2876550" y="3939361"/>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4" name="Date Placeholder 11"/>
          <p:cNvSpPr>
            <a:spLocks noGrp="1"/>
          </p:cNvSpPr>
          <p:nvPr>
            <p:ph type="dt" sz="half" idx="10"/>
          </p:nvPr>
        </p:nvSpPr>
        <p:spPr bwMode="black"/>
        <p:txBody>
          <a:bodyPr/>
          <a:lstStyle/>
          <a:p>
            <a:fld id="{1815FB38-58F3-410A-8DA4-4B706967601F}" type="datetime1">
              <a:rPr lang="en-US" smtClean="0"/>
              <a:t>4/16/2026</a:t>
            </a:fld>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94B307B2-FF61-AE23-215B-3E663344A68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hasCustomPrompt="1"/>
          </p:nvPr>
        </p:nvSpPr>
        <p:spPr bwMode="black">
          <a:xfrm>
            <a:off x="2876550"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hasCustomPrompt="1"/>
          </p:nvPr>
        </p:nvSpPr>
        <p:spPr bwMode="black">
          <a:xfrm>
            <a:off x="8270023"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4" name="Date Placeholder 7"/>
          <p:cNvSpPr>
            <a:spLocks noGrp="1"/>
          </p:cNvSpPr>
          <p:nvPr>
            <p:ph type="dt" sz="half" idx="10"/>
          </p:nvPr>
        </p:nvSpPr>
        <p:spPr bwMode="black"/>
        <p:txBody>
          <a:bodyPr/>
          <a:lstStyle/>
          <a:p>
            <a:fld id="{0366E0EA-2D80-452F-9963-33FA7A36BC09}" type="datetime1">
              <a:rPr lang="en-US" smtClean="0"/>
              <a:t>4/16/2026</a:t>
            </a:fld>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0">
            <a:extLst>
              <a:ext uri="{FF2B5EF4-FFF2-40B4-BE49-F238E27FC236}">
                <a16:creationId xmlns:a16="http://schemas.microsoft.com/office/drawing/2014/main" id="{891C734E-7506-F9E6-4011-1787B6FE5EBB}"/>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4/16/2026</a:t>
            </a:fld>
            <a:endParaRPr lang="en-US" dirty="0"/>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 name="Rectangle 16">
            <a:extLst>
              <a:ext uri="{FF2B5EF4-FFF2-40B4-BE49-F238E27FC236}">
                <a16:creationId xmlns:a16="http://schemas.microsoft.com/office/drawing/2014/main" id="{EEF45914-338E-246E-27EB-FE2361838B9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dirty="0"/>
              <a:t>Click to edit slide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dirty="0"/>
              <a:t>Click to edit slide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chemeClr val="accent2">
              <a:lumMod val="40000"/>
              <a:lumOff val="60000"/>
            </a:scheme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dirty="0"/>
              <a:t>Click to edit slide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rgbClr val="E8E8E8">
              <a:alpha val="87451"/>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dirty="0"/>
              <a:t>Click to edit slide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hoto, No Log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6" name="Picture Placeholder 6"/>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88194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91440" rIns="0" bIns="91440"/>
          <a:lstStyle>
            <a:lvl1pPr>
              <a:defRPr b="0">
                <a:solidFill>
                  <a:schemeClr val="accent2"/>
                </a:solidFill>
              </a:defRPr>
            </a:lvl1pPr>
          </a:lstStyle>
          <a:p>
            <a:r>
              <a:rPr lang="en-US" dirty="0"/>
              <a:t>Click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4/16/2026</a:t>
            </a:fld>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accent2"/>
                </a:solidFill>
              </a:defRPr>
            </a:lvl1pPr>
          </a:lstStyle>
          <a:p>
            <a:r>
              <a:rPr lang="en-US" dirty="0"/>
              <a:t>Click to edit slide title</a:t>
            </a:r>
          </a:p>
        </p:txBody>
      </p:sp>
      <p:sp>
        <p:nvSpPr>
          <p:cNvPr id="11"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accent2"/>
                </a:solidFill>
              </a:defRPr>
            </a:lvl1pPr>
          </a:lstStyle>
          <a:p>
            <a:r>
              <a:rPr lang="en-US" dirty="0"/>
              <a:t>Click to edit slide title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lIns="0" tIns="182880" rIns="0" bIns="182880"/>
          <a:lstStyle>
            <a:lvl1pPr>
              <a:defRPr>
                <a:solidFill>
                  <a:schemeClr val="accent1"/>
                </a:solidFill>
              </a:defRPr>
            </a:lvl1pPr>
          </a:lstStyle>
          <a:p>
            <a:r>
              <a:rPr lang="en-US" dirty="0"/>
              <a:t>Click to edit slide title</a:t>
            </a:r>
          </a:p>
        </p:txBody>
      </p:sp>
      <p:sp>
        <p:nvSpPr>
          <p:cNvPr id="4" name="Text Placeholder 2"/>
          <p:cNvSpPr>
            <a:spLocks noGrp="1"/>
          </p:cNvSpPr>
          <p:nvPr>
            <p:ph type="body" sz="quarter" idx="11" hasCustomPrompt="1"/>
          </p:nvPr>
        </p:nvSpPr>
        <p:spPr bwMode="black">
          <a:xfrm>
            <a:off x="815975" y="3211513"/>
            <a:ext cx="3521849" cy="2475609"/>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4/16/2026</a:t>
            </a:fld>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black">
          <a:xfrm>
            <a:off x="838200" y="-1"/>
            <a:ext cx="10515600" cy="1216025"/>
          </a:xfrm>
          <a:noFill/>
        </p:spPr>
        <p:txBody>
          <a:bodyPr lIns="0" tIns="182880" rIns="0" bIns="182880">
            <a:normAutofit/>
          </a:bodyPr>
          <a:lstStyle>
            <a:lvl1pPr algn="l">
              <a:defRPr sz="3600">
                <a:solidFill>
                  <a:schemeClr val="tx1"/>
                </a:solidFill>
              </a:defRPr>
            </a:lvl1pPr>
          </a:lstStyle>
          <a:p>
            <a:r>
              <a:rPr lang="en-US" dirty="0"/>
              <a:t>Click to edit slide title</a:t>
            </a:r>
          </a:p>
        </p:txBody>
      </p:sp>
      <p:sp>
        <p:nvSpPr>
          <p:cNvPr id="7" name="Text Placeholder 2"/>
          <p:cNvSpPr>
            <a:spLocks noGrp="1"/>
          </p:cNvSpPr>
          <p:nvPr>
            <p:ph type="body" sz="quarter" idx="11" hasCustomPrompt="1"/>
          </p:nvPr>
        </p:nvSpPr>
        <p:spPr bwMode="black">
          <a:xfrm>
            <a:off x="838200" y="1365203"/>
            <a:ext cx="10515600" cy="156718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6"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black">
          <a:xfrm>
            <a:off x="838200" y="-1"/>
            <a:ext cx="10515600" cy="1216025"/>
          </a:xfrm>
          <a:noFill/>
        </p:spPr>
        <p:txBody>
          <a:bodyPr lIns="0" tIns="182880" rIns="0" bIns="182880">
            <a:normAutofit/>
          </a:bodyPr>
          <a:lstStyle>
            <a:lvl1pPr algn="l">
              <a:defRPr sz="3600">
                <a:solidFill>
                  <a:schemeClr val="tx1"/>
                </a:solidFill>
              </a:defRPr>
            </a:lvl1pPr>
          </a:lstStyle>
          <a:p>
            <a:r>
              <a:rPr lang="en-US" dirty="0"/>
              <a:t>Click to edit slide title</a:t>
            </a:r>
          </a:p>
        </p:txBody>
      </p:sp>
      <p:pic>
        <p:nvPicPr>
          <p:cNvPr id="9"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dirty="0"/>
              <a:t>Click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i="0">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4/16/2026</a:t>
            </a:fld>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accent2"/>
                </a:solidFill>
              </a:defRPr>
            </a:lvl1pPr>
          </a:lstStyle>
          <a:p>
            <a:r>
              <a:rPr lang="en-US" dirty="0"/>
              <a:t>Click to edit slide title</a:t>
            </a:r>
          </a:p>
        </p:txBody>
      </p:sp>
      <p:sp>
        <p:nvSpPr>
          <p:cNvPr id="14"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15"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accent2"/>
                </a:solidFill>
              </a:defRPr>
            </a:lvl1pPr>
          </a:lstStyle>
          <a:p>
            <a:r>
              <a:rPr lang="en-US" dirty="0"/>
              <a:t>Click to edit slide title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creenshot (Computer)">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dirty="0"/>
              <a:t>Click to edit slide title</a:t>
            </a:r>
          </a:p>
        </p:txBody>
      </p:sp>
      <p:sp>
        <p:nvSpPr>
          <p:cNvPr id="16"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4/16/2026</a:t>
            </a:fld>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txBox="1">
            <a:spLocks/>
          </p:cNvSpPr>
          <p:nvPr userDrawn="1"/>
        </p:nvSpPr>
        <p:spPr bwMode="gray">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4188564"/>
            <a:ext cx="10972800" cy="1199223"/>
          </a:xfrm>
          <a:noFill/>
        </p:spPr>
        <p:txBody>
          <a:bodyPr lIns="0" tIns="182880" rIns="0" bIns="182880" anchor="ctr">
            <a:normAutofit/>
          </a:bodyPr>
          <a:lstStyle>
            <a:lvl1pPr algn="ctr">
              <a:defRPr sz="3600">
                <a:solidFill>
                  <a:schemeClr val="bg1"/>
                </a:solidFill>
              </a:defRPr>
            </a:lvl1pPr>
          </a:lstStyle>
          <a:p>
            <a:r>
              <a:rPr lang="en-US" dirty="0"/>
              <a:t>Click to edit section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4/16/2026</a:t>
            </a:fld>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5" name="Graphic 8" descr="Logo: Minnesota Department of Labor and Industry">
            <a:extLst>
              <a:ext uri="{FF2B5EF4-FFF2-40B4-BE49-F238E27FC236}">
                <a16:creationId xmlns:a16="http://schemas.microsoft.com/office/drawing/2014/main" id="{FD36009B-88FC-78F9-3C31-E1AC277CA8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8470272" y="728267"/>
            <a:ext cx="3034525" cy="348687"/>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lIns="0" tIns="182880" rIns="0" bIns="182880"/>
          <a:lstStyle>
            <a:lvl1pPr>
              <a:defRPr b="0">
                <a:solidFill>
                  <a:schemeClr val="tx1"/>
                </a:solidFill>
              </a:defRPr>
            </a:lvl1pPr>
          </a:lstStyle>
          <a:p>
            <a:r>
              <a:rPr lang="en-US" dirty="0"/>
              <a:t>Click to edit slide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4/16/2026</a:t>
            </a:fld>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3297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75533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403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white">
          <a:xfrm>
            <a:off x="3305909" y="612167"/>
            <a:ext cx="5580183" cy="808751"/>
          </a:xfrm>
        </p:spPr>
        <p:txBody>
          <a:bodyPr tIns="91440" bIns="91440">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edit slide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hasCustomPrompt="1"/>
          </p:nvPr>
        </p:nvSpPr>
        <p:spPr bwMode="black">
          <a:xfrm>
            <a:off x="1408113" y="1755775"/>
            <a:ext cx="9434512" cy="4045935"/>
          </a:xfrm>
        </p:spPr>
        <p:txBody>
          <a:bodyPr lIns="0" tIns="91440" rIns="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 uri="{C183D7F6-B498-43B3-948B-1728B52AA6E4}">
                <adec:decorative xmlns:adec="http://schemas.microsoft.com/office/drawing/2017/decorative" val="1"/>
              </a:ext>
            </a:extLst>
          </p:cNvPr>
          <p:cNvSpPr/>
          <p:nvPr userDrawn="1"/>
        </p:nvSpPr>
        <p:spPr bwMode="gray">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91440" tIns="91440" rIns="91440" bIns="91440">
            <a:normAutofit/>
          </a:bodyPr>
          <a:lstStyle>
            <a:lvl1pPr algn="ctr">
              <a:defRPr sz="3600">
                <a:solidFill>
                  <a:schemeClr val="bg1"/>
                </a:solidFill>
              </a:defRPr>
            </a:lvl1pPr>
          </a:lstStyle>
          <a:p>
            <a:r>
              <a:rPr lang="en-US" dirty="0"/>
              <a:t>Click to edit slide title</a:t>
            </a:r>
          </a:p>
        </p:txBody>
      </p:sp>
      <p:sp>
        <p:nvSpPr>
          <p:cNvPr id="18" name="Rectangle 3">
            <a:extLst>
              <a:ext uri="{FF2B5EF4-FFF2-40B4-BE49-F238E27FC236}">
                <a16:creationId xmlns:a16="http://schemas.microsoft.com/office/drawing/2014/main" id="{8B1D6FB0-3CFA-4F98-9E32-13372A146E50}"/>
              </a:ext>
              <a:ext uri="{C183D7F6-B498-43B3-948B-1728B52AA6E4}">
                <adec:decorative xmlns:adec="http://schemas.microsoft.com/office/drawing/2017/decorative" val="1"/>
              </a:ext>
            </a:extLst>
          </p:cNvPr>
          <p:cNvSpPr/>
          <p:nvPr userDrawn="1"/>
        </p:nvSpPr>
        <p:spPr bwMode="gray">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 uri="{C183D7F6-B498-43B3-948B-1728B52AA6E4}">
                <adec:decorative xmlns:adec="http://schemas.microsoft.com/office/drawing/2017/decorative" val="1"/>
              </a:ext>
            </a:extLst>
          </p:cNvPr>
          <p:cNvSpPr/>
          <p:nvPr userDrawn="1"/>
        </p:nvSpPr>
        <p:spPr bwMode="gray">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 uri="{C183D7F6-B498-43B3-948B-1728B52AA6E4}">
                <adec:decorative xmlns:adec="http://schemas.microsoft.com/office/drawing/2017/decorative" val="1"/>
              </a:ext>
            </a:extLst>
          </p:cNvPr>
          <p:cNvSpPr/>
          <p:nvPr userDrawn="1"/>
        </p:nvSpPr>
        <p:spPr bwMode="gray">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 uri="{C183D7F6-B498-43B3-948B-1728B52AA6E4}">
                <adec:decorative xmlns:adec="http://schemas.microsoft.com/office/drawing/2017/decorative" val="1"/>
              </a:ext>
            </a:extLst>
          </p:cNvPr>
          <p:cNvSpPr/>
          <p:nvPr userDrawn="1"/>
        </p:nvSpPr>
        <p:spPr bwMode="gray">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 uri="{C183D7F6-B498-43B3-948B-1728B52AA6E4}">
                <adec:decorative xmlns:adec="http://schemas.microsoft.com/office/drawing/2017/decorative" val="1"/>
              </a:ext>
            </a:extLst>
          </p:cNvPr>
          <p:cNvSpPr/>
          <p:nvPr userDrawn="1"/>
        </p:nvSpPr>
        <p:spPr bwMode="gray">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black">
          <a:xfrm>
            <a:off x="360218" y="1683143"/>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black">
          <a:xfrm>
            <a:off x="8462902" y="1628314"/>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black">
          <a:xfrm>
            <a:off x="360218"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black">
          <a:xfrm>
            <a:off x="4405004"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black">
          <a:xfrm>
            <a:off x="8462902"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27" name="Rectangle 3">
            <a:extLst>
              <a:ext uri="{FF2B5EF4-FFF2-40B4-BE49-F238E27FC236}">
                <a16:creationId xmlns:a16="http://schemas.microsoft.com/office/drawing/2014/main" id="{47D138E0-2756-4912-9525-2DF109D30567}"/>
              </a:ext>
              <a:ext uri="{C183D7F6-B498-43B3-948B-1728B52AA6E4}">
                <adec:decorative xmlns:adec="http://schemas.microsoft.com/office/drawing/2017/decorative" val="1"/>
              </a:ext>
            </a:extLst>
          </p:cNvPr>
          <p:cNvSpPr/>
          <p:nvPr userDrawn="1"/>
        </p:nvSpPr>
        <p:spPr bwMode="gray">
          <a:xfrm>
            <a:off x="0"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 uri="{C183D7F6-B498-43B3-948B-1728B52AA6E4}">
                <adec:decorative xmlns:adec="http://schemas.microsoft.com/office/drawing/2017/decorative" val="1"/>
              </a:ext>
            </a:extLst>
          </p:cNvPr>
          <p:cNvSpPr/>
          <p:nvPr userDrawn="1"/>
        </p:nvSpPr>
        <p:spPr bwMode="white">
          <a:xfrm>
            <a:off x="4062984" y="1280033"/>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 uri="{C183D7F6-B498-43B3-948B-1728B52AA6E4}">
                <adec:decorative xmlns:adec="http://schemas.microsoft.com/office/drawing/2017/decorative" val="1"/>
              </a:ext>
            </a:extLst>
          </p:cNvPr>
          <p:cNvSpPr/>
          <p:nvPr userDrawn="1"/>
        </p:nvSpPr>
        <p:spPr bwMode="gray">
          <a:xfrm>
            <a:off x="8125968"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 uri="{C183D7F6-B498-43B3-948B-1728B52AA6E4}">
                <adec:decorative xmlns:adec="http://schemas.microsoft.com/office/drawing/2017/decorative" val="1"/>
              </a:ext>
            </a:extLst>
          </p:cNvPr>
          <p:cNvSpPr/>
          <p:nvPr userDrawn="1"/>
        </p:nvSpPr>
        <p:spPr bwMode="white">
          <a:xfrm>
            <a:off x="0"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 uri="{C183D7F6-B498-43B3-948B-1728B52AA6E4}">
                <adec:decorative xmlns:adec="http://schemas.microsoft.com/office/drawing/2017/decorative" val="1"/>
              </a:ext>
            </a:extLst>
          </p:cNvPr>
          <p:cNvSpPr/>
          <p:nvPr userDrawn="1"/>
        </p:nvSpPr>
        <p:spPr bwMode="gray">
          <a:xfrm>
            <a:off x="4062984" y="3139356"/>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 uri="{C183D7F6-B498-43B3-948B-1728B52AA6E4}">
                <adec:decorative xmlns:adec="http://schemas.microsoft.com/office/drawing/2017/decorative" val="1"/>
              </a:ext>
            </a:extLst>
          </p:cNvPr>
          <p:cNvSpPr/>
          <p:nvPr userDrawn="1"/>
        </p:nvSpPr>
        <p:spPr bwMode="white">
          <a:xfrm>
            <a:off x="8125968"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 uri="{C183D7F6-B498-43B3-948B-1728B52AA6E4}">
                <adec:decorative xmlns:adec="http://schemas.microsoft.com/office/drawing/2017/decorative" val="1"/>
              </a:ext>
            </a:extLst>
          </p:cNvPr>
          <p:cNvSpPr/>
          <p:nvPr userDrawn="1"/>
        </p:nvSpPr>
        <p:spPr bwMode="gray">
          <a:xfrm>
            <a:off x="0" y="4998679"/>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 uri="{C183D7F6-B498-43B3-948B-1728B52AA6E4}">
                <adec:decorative xmlns:adec="http://schemas.microsoft.com/office/drawing/2017/decorative" val="1"/>
              </a:ext>
            </a:extLst>
          </p:cNvPr>
          <p:cNvSpPr/>
          <p:nvPr userDrawn="1"/>
        </p:nvSpPr>
        <p:spPr bwMode="white">
          <a:xfrm>
            <a:off x="4062984" y="4998678"/>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 uri="{C183D7F6-B498-43B3-948B-1728B52AA6E4}">
                <adec:decorative xmlns:adec="http://schemas.microsoft.com/office/drawing/2017/decorative" val="1"/>
              </a:ext>
            </a:extLst>
          </p:cNvPr>
          <p:cNvSpPr/>
          <p:nvPr userDrawn="1"/>
        </p:nvSpPr>
        <p:spPr bwMode="gray">
          <a:xfrm>
            <a:off x="8125968" y="4998678"/>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a:extLst>
              <a:ext uri="{FF2B5EF4-FFF2-40B4-BE49-F238E27FC236}">
                <a16:creationId xmlns:a16="http://schemas.microsoft.com/office/drawing/2014/main" id="{801AB76E-7762-46CE-9516-D338BC43BE78}"/>
              </a:ext>
            </a:extLst>
          </p:cNvPr>
          <p:cNvSpPr>
            <a:spLocks noGrp="1"/>
          </p:cNvSpPr>
          <p:nvPr userDrawn="1">
            <p:ph type="body" sz="quarter" idx="10" hasCustomPrompt="1"/>
          </p:nvPr>
        </p:nvSpPr>
        <p:spPr bwMode="black">
          <a:xfrm>
            <a:off x="229362" y="1588094"/>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userDrawn="1">
            <p:ph type="body" sz="quarter" idx="11" hasCustomPrompt="1"/>
          </p:nvPr>
        </p:nvSpPr>
        <p:spPr bwMode="black">
          <a:xfrm>
            <a:off x="430301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userDrawn="1">
            <p:ph type="body" sz="quarter" idx="12" hasCustomPrompt="1"/>
          </p:nvPr>
        </p:nvSpPr>
        <p:spPr bwMode="black">
          <a:xfrm>
            <a:off x="836066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userDrawn="1">
            <p:ph type="body" sz="quarter" idx="13" hasCustomPrompt="1"/>
          </p:nvPr>
        </p:nvSpPr>
        <p:spPr bwMode="black">
          <a:xfrm>
            <a:off x="229362" y="3447161"/>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userDrawn="1">
            <p:ph type="body" sz="quarter" idx="14" hasCustomPrompt="1"/>
          </p:nvPr>
        </p:nvSpPr>
        <p:spPr bwMode="black">
          <a:xfrm>
            <a:off x="430301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userDrawn="1">
            <p:ph type="body" sz="quarter" idx="15" hasCustomPrompt="1"/>
          </p:nvPr>
        </p:nvSpPr>
        <p:spPr bwMode="black">
          <a:xfrm>
            <a:off x="836066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userDrawn="1">
            <p:ph type="body" sz="quarter" idx="16" hasCustomPrompt="1"/>
          </p:nvPr>
        </p:nvSpPr>
        <p:spPr bwMode="black">
          <a:xfrm>
            <a:off x="229362" y="5242666"/>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userDrawn="1">
            <p:ph type="body" sz="quarter" idx="17" hasCustomPrompt="1"/>
          </p:nvPr>
        </p:nvSpPr>
        <p:spPr bwMode="black">
          <a:xfrm>
            <a:off x="430301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userDrawn="1">
            <p:ph type="body" sz="quarter" idx="18" hasCustomPrompt="1"/>
          </p:nvPr>
        </p:nvSpPr>
        <p:spPr bwMode="black">
          <a:xfrm>
            <a:off x="836066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4" name="Rectangle 22">
            <a:extLst>
              <a:ext uri="{FF2B5EF4-FFF2-40B4-BE49-F238E27FC236}">
                <a16:creationId xmlns:a16="http://schemas.microsoft.com/office/drawing/2014/main" id="{CF8F9587-D45C-C876-F0C6-A9F420343AC7}"/>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9148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D28B90B5-0ADD-4FAB-AAA7-60B10917D52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7253" y="-1"/>
            <a:ext cx="10876547" cy="6852225"/>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edit slide title</a:t>
            </a:r>
          </a:p>
        </p:txBody>
      </p:sp>
      <p:sp>
        <p:nvSpPr>
          <p:cNvPr id="17" name="Content Placeholder 3">
            <a:extLst>
              <a:ext uri="{FF2B5EF4-FFF2-40B4-BE49-F238E27FC236}">
                <a16:creationId xmlns:a16="http://schemas.microsoft.com/office/drawing/2014/main" id="{94026A8F-5767-4C60-A899-B201C4472978}"/>
              </a:ext>
            </a:extLst>
          </p:cNvPr>
          <p:cNvSpPr>
            <a:spLocks noGrp="1"/>
          </p:cNvSpPr>
          <p:nvPr>
            <p:ph sz="quarter" idx="17" hasCustomPrompt="1"/>
          </p:nvPr>
        </p:nvSpPr>
        <p:spPr bwMode="gray">
          <a:xfrm>
            <a:off x="477838" y="452438"/>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9" name="Picture Placeholder 4">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Click to add icon</a:t>
            </a:r>
          </a:p>
        </p:txBody>
      </p:sp>
      <p:sp>
        <p:nvSpPr>
          <p:cNvPr id="18" name="Content Placeholder 5">
            <a:extLst>
              <a:ext uri="{FF2B5EF4-FFF2-40B4-BE49-F238E27FC236}">
                <a16:creationId xmlns:a16="http://schemas.microsoft.com/office/drawing/2014/main" id="{032A610F-10B9-4A8A-83D5-C97FF538D359}"/>
              </a:ext>
            </a:extLst>
          </p:cNvPr>
          <p:cNvSpPr>
            <a:spLocks noGrp="1"/>
          </p:cNvSpPr>
          <p:nvPr>
            <p:ph sz="quarter" idx="18" hasCustomPrompt="1"/>
          </p:nvPr>
        </p:nvSpPr>
        <p:spPr bwMode="gray">
          <a:xfrm>
            <a:off x="8776001" y="450884"/>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0" name="Picture Placeholder 6">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Click to add icon</a:t>
            </a:r>
          </a:p>
        </p:txBody>
      </p:sp>
      <p:sp>
        <p:nvSpPr>
          <p:cNvPr id="19" name="Content Placeholder 7">
            <a:extLst>
              <a:ext uri="{FF2B5EF4-FFF2-40B4-BE49-F238E27FC236}">
                <a16:creationId xmlns:a16="http://schemas.microsoft.com/office/drawing/2014/main" id="{15663BA5-2702-4695-9A70-94EAAC588296}"/>
              </a:ext>
            </a:extLst>
          </p:cNvPr>
          <p:cNvSpPr>
            <a:spLocks noGrp="1"/>
          </p:cNvSpPr>
          <p:nvPr>
            <p:ph sz="quarter" idx="19" hasCustomPrompt="1"/>
          </p:nvPr>
        </p:nvSpPr>
        <p:spPr bwMode="gray">
          <a:xfrm>
            <a:off x="477253" y="3743578"/>
            <a:ext cx="2746375" cy="2612772"/>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1" name="Picture Placeholder 8">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Click to add icon</a:t>
            </a:r>
          </a:p>
        </p:txBody>
      </p:sp>
      <p:sp>
        <p:nvSpPr>
          <p:cNvPr id="20" name="Content Placeholder 9">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8775416" y="3742023"/>
            <a:ext cx="2746375" cy="2612773"/>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2" name="Picture Placeholder 10">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Click to add icon</a:t>
            </a:r>
          </a:p>
        </p:txBody>
      </p:sp>
      <p:sp>
        <p:nvSpPr>
          <p:cNvPr id="3" name="Date Placeholder 11">
            <a:extLst>
              <a:ext uri="{FF2B5EF4-FFF2-40B4-BE49-F238E27FC236}">
                <a16:creationId xmlns:a16="http://schemas.microsoft.com/office/drawing/2014/main" id="{D7B1B1D7-CD0C-49E0-8AC1-567A6D1A48F1}"/>
              </a:ext>
            </a:extLst>
          </p:cNvPr>
          <p:cNvSpPr>
            <a:spLocks noGrp="1"/>
          </p:cNvSpPr>
          <p:nvPr>
            <p:ph type="dt" sz="half" idx="10"/>
          </p:nvPr>
        </p:nvSpPr>
        <p:spPr bwMode="black"/>
        <p:txBody>
          <a:bodyPr/>
          <a:lstStyle/>
          <a:p>
            <a:fld id="{16D5E9BE-CAA2-49B9-B3D1-E3587DB5B59A}" type="datetime1">
              <a:rPr lang="en-US" smtClean="0"/>
              <a:t>4/16/2026</a:t>
            </a:fld>
            <a:endParaRPr lang="en-US" dirty="0"/>
          </a:p>
        </p:txBody>
      </p:sp>
      <p:sp>
        <p:nvSpPr>
          <p:cNvPr id="5" name="Slide Number Placeholder 13">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7653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58A98041-598A-4B86-A4FE-CE64268EAC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edit slide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Click to add 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555802" y="2718639"/>
            <a:ext cx="2746375" cy="3300984"/>
          </a:xfrm>
        </p:spPr>
        <p:txBody>
          <a:bodyPr tIns="91440" bIns="91440"/>
          <a:lstStyle>
            <a:lvl1pPr marL="0" indent="0">
              <a:buNone/>
              <a:defRPr sz="25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Click to add 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bwMode="gray">
          <a:xfrm>
            <a:off x="8742872" y="1788132"/>
            <a:ext cx="2811462" cy="3300014"/>
          </a:xfrm>
        </p:spPr>
        <p:txBody>
          <a:bodyPr tIns="91440" bIns="91440"/>
          <a:lstStyle>
            <a:lvl1pPr marL="0" indent="0">
              <a:buNone/>
              <a:defRPr b="1"/>
            </a:lvl1pPr>
            <a:lvl2pPr marL="346075" indent="-228600">
              <a:defRPr/>
            </a:lvl2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bwMode="black"/>
        <p:txBody>
          <a:bodyPr/>
          <a:lstStyle/>
          <a:p>
            <a:fld id="{16D5E9BE-CAA2-49B9-B3D1-E3587DB5B59A}" type="datetime1">
              <a:rPr lang="en-US" smtClean="0"/>
              <a:t>4/16/2026</a:t>
            </a:fld>
            <a:endParaRPr lang="en-US" dirty="0"/>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69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3" name="Content Placeholder 3"/>
          <p:cNvSpPr>
            <a:spLocks noGrp="1"/>
          </p:cNvSpPr>
          <p:nvPr>
            <p:ph idx="1" hasCustomPrompt="1"/>
          </p:nvPr>
        </p:nvSpPr>
        <p:spPr bwMode="gray">
          <a:xfrm>
            <a:off x="838200" y="1594624"/>
            <a:ext cx="10515600" cy="4582339"/>
          </a:xfrm>
          <a:noFill/>
        </p:spPr>
        <p:txBody>
          <a:bodyPr lIns="0" tIns="91440" rIns="0" bIns="9144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p:cNvSpPr>
            <a:spLocks noGrp="1"/>
          </p:cNvSpPr>
          <p:nvPr>
            <p:ph type="dt" sz="half" idx="10"/>
          </p:nvPr>
        </p:nvSpPr>
        <p:spPr bwMode="black"/>
        <p:txBody>
          <a:bodyPr/>
          <a:lstStyle/>
          <a:p>
            <a:fld id="{824D5D47-1752-4D84-8BFB-C2F71A34C932}" type="datetime1">
              <a:rPr lang="en-US" smtClean="0"/>
              <a:t>4/16/2026</a:t>
            </a:fld>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edit slide title</a:t>
            </a:r>
          </a:p>
        </p:txBody>
      </p:sp>
      <p:sp>
        <p:nvSpPr>
          <p:cNvPr id="2" name="Rectangle 3">
            <a:extLst>
              <a:ext uri="{FF2B5EF4-FFF2-40B4-BE49-F238E27FC236}">
                <a16:creationId xmlns:a16="http://schemas.microsoft.com/office/drawing/2014/main" id="{BD162C60-CB96-4A1A-A18D-22B32089E235}"/>
              </a:ext>
              <a:ext uri="{C183D7F6-B498-43B3-948B-1728B52AA6E4}">
                <adec:decorative xmlns:adec="http://schemas.microsoft.com/office/drawing/2017/decorative" val="1"/>
              </a:ext>
            </a:extLst>
          </p:cNvPr>
          <p:cNvSpPr/>
          <p:nvPr userDrawn="1"/>
        </p:nvSpPr>
        <p:spPr bwMode="gray">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 uri="{C183D7F6-B498-43B3-948B-1728B52AA6E4}">
                <adec:decorative xmlns:adec="http://schemas.microsoft.com/office/drawing/2017/decorative" val="1"/>
              </a:ext>
            </a:extLst>
          </p:cNvPr>
          <p:cNvSpPr/>
          <p:nvPr userDrawn="1"/>
        </p:nvSpPr>
        <p:spPr bwMode="gray">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 uri="{C183D7F6-B498-43B3-948B-1728B52AA6E4}">
                <adec:decorative xmlns:adec="http://schemas.microsoft.com/office/drawing/2017/decorative" val="1"/>
              </a:ext>
            </a:extLst>
          </p:cNvPr>
          <p:cNvSpPr/>
          <p:nvPr userDrawn="1"/>
        </p:nvSpPr>
        <p:spPr bwMode="gray">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 uri="{C183D7F6-B498-43B3-948B-1728B52AA6E4}">
                <adec:decorative xmlns:adec="http://schemas.microsoft.com/office/drawing/2017/decorative" val="1"/>
              </a:ext>
            </a:extLst>
          </p:cNvPr>
          <p:cNvSpPr/>
          <p:nvPr userDrawn="1"/>
        </p:nvSpPr>
        <p:spPr bwMode="gray">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 uri="{C183D7F6-B498-43B3-948B-1728B52AA6E4}">
                <adec:decorative xmlns:adec="http://schemas.microsoft.com/office/drawing/2017/decorative" val="1"/>
              </a:ext>
            </a:extLst>
          </p:cNvPr>
          <p:cNvSpPr/>
          <p:nvPr userDrawn="1"/>
        </p:nvSpPr>
        <p:spPr bwMode="gray">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bwMode="black">
          <a:xfrm>
            <a:off x="144193"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endParaRPr lang="en-US" dirty="0"/>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bwMode="black">
          <a:xfrm>
            <a:off x="2596612"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endParaRPr lang="en-US" dirty="0"/>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bwMode="black">
          <a:xfrm>
            <a:off x="5024862"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endParaRPr lang="en-US" dirty="0"/>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bwMode="black">
          <a:xfrm>
            <a:off x="7474206"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4" name="Picture Placeholder 16">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endParaRPr lang="en-US" dirty="0"/>
          </a:p>
        </p:txBody>
      </p:sp>
      <p:sp>
        <p:nvSpPr>
          <p:cNvPr id="91" name="Text Placeholder 17">
            <a:extLst>
              <a:ext uri="{FF2B5EF4-FFF2-40B4-BE49-F238E27FC236}">
                <a16:creationId xmlns:a16="http://schemas.microsoft.com/office/drawing/2014/main" id="{CD0CF586-7B0D-45A0-B7D6-DB10979C2E2A}"/>
              </a:ext>
            </a:extLst>
          </p:cNvPr>
          <p:cNvSpPr>
            <a:spLocks noGrp="1"/>
          </p:cNvSpPr>
          <p:nvPr>
            <p:ph type="body" sz="quarter" idx="53" hasCustomPrompt="1"/>
          </p:nvPr>
        </p:nvSpPr>
        <p:spPr bwMode="black">
          <a:xfrm>
            <a:off x="9898967"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1" name="Picture Placeholder 18">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endParaRPr lang="en-US" dirty="0"/>
          </a:p>
        </p:txBody>
      </p:sp>
      <p:sp>
        <p:nvSpPr>
          <p:cNvPr id="92" name="Text Placeholder 19">
            <a:extLst>
              <a:ext uri="{FF2B5EF4-FFF2-40B4-BE49-F238E27FC236}">
                <a16:creationId xmlns:a16="http://schemas.microsoft.com/office/drawing/2014/main" id="{CCC4D160-A359-419D-BD12-F65BE6183B77}"/>
              </a:ext>
            </a:extLst>
          </p:cNvPr>
          <p:cNvSpPr>
            <a:spLocks noGrp="1"/>
          </p:cNvSpPr>
          <p:nvPr>
            <p:ph type="body" sz="quarter" idx="54" hasCustomPrompt="1"/>
          </p:nvPr>
        </p:nvSpPr>
        <p:spPr bwMode="black">
          <a:xfrm>
            <a:off x="144193"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3" name="Picture Placeholder 20">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endParaRPr lang="en-US" dirty="0"/>
          </a:p>
        </p:txBody>
      </p:sp>
      <p:sp>
        <p:nvSpPr>
          <p:cNvPr id="93" name="Text Placeholder 21">
            <a:extLst>
              <a:ext uri="{FF2B5EF4-FFF2-40B4-BE49-F238E27FC236}">
                <a16:creationId xmlns:a16="http://schemas.microsoft.com/office/drawing/2014/main" id="{49EF6F7E-E510-4C65-A550-B5300CCADE05}"/>
              </a:ext>
            </a:extLst>
          </p:cNvPr>
          <p:cNvSpPr>
            <a:spLocks noGrp="1"/>
          </p:cNvSpPr>
          <p:nvPr>
            <p:ph type="body" sz="quarter" idx="55" hasCustomPrompt="1"/>
          </p:nvPr>
        </p:nvSpPr>
        <p:spPr bwMode="black">
          <a:xfrm>
            <a:off x="2596612"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5" name="Picture Placeholder 22">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endParaRPr lang="en-US" dirty="0"/>
          </a:p>
        </p:txBody>
      </p:sp>
      <p:sp>
        <p:nvSpPr>
          <p:cNvPr id="94" name="Text Placeholder 23">
            <a:extLst>
              <a:ext uri="{FF2B5EF4-FFF2-40B4-BE49-F238E27FC236}">
                <a16:creationId xmlns:a16="http://schemas.microsoft.com/office/drawing/2014/main" id="{87DF68F9-C9AB-4D3A-8431-FF108ED3DF9E}"/>
              </a:ext>
            </a:extLst>
          </p:cNvPr>
          <p:cNvSpPr>
            <a:spLocks noGrp="1"/>
          </p:cNvSpPr>
          <p:nvPr>
            <p:ph type="body" sz="quarter" idx="56" hasCustomPrompt="1"/>
          </p:nvPr>
        </p:nvSpPr>
        <p:spPr bwMode="black">
          <a:xfrm>
            <a:off x="5024862"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7" name="Picture Placeholder 24">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endParaRPr lang="en-US" dirty="0"/>
          </a:p>
        </p:txBody>
      </p:sp>
      <p:sp>
        <p:nvSpPr>
          <p:cNvPr id="95" name="Text Placeholder 25">
            <a:extLst>
              <a:ext uri="{FF2B5EF4-FFF2-40B4-BE49-F238E27FC236}">
                <a16:creationId xmlns:a16="http://schemas.microsoft.com/office/drawing/2014/main" id="{D6FF2AA9-E000-4B0D-956F-F94226FE2E1C}"/>
              </a:ext>
            </a:extLst>
          </p:cNvPr>
          <p:cNvSpPr>
            <a:spLocks noGrp="1"/>
          </p:cNvSpPr>
          <p:nvPr>
            <p:ph type="body" sz="quarter" idx="57" hasCustomPrompt="1"/>
          </p:nvPr>
        </p:nvSpPr>
        <p:spPr bwMode="black">
          <a:xfrm>
            <a:off x="7474206"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9" name="Picture Placeholder 26">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endParaRPr lang="en-US" dirty="0"/>
          </a:p>
        </p:txBody>
      </p:sp>
      <p:sp>
        <p:nvSpPr>
          <p:cNvPr id="96" name="Text Placeholder 27">
            <a:extLst>
              <a:ext uri="{FF2B5EF4-FFF2-40B4-BE49-F238E27FC236}">
                <a16:creationId xmlns:a16="http://schemas.microsoft.com/office/drawing/2014/main" id="{86B304D2-5934-49D0-828A-58E73AB34CAB}"/>
              </a:ext>
            </a:extLst>
          </p:cNvPr>
          <p:cNvSpPr>
            <a:spLocks noGrp="1"/>
          </p:cNvSpPr>
          <p:nvPr>
            <p:ph type="body" sz="quarter" idx="58" hasCustomPrompt="1"/>
          </p:nvPr>
        </p:nvSpPr>
        <p:spPr bwMode="black">
          <a:xfrm>
            <a:off x="9898967"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Tree>
    <p:extLst>
      <p:ext uri="{BB962C8B-B14F-4D97-AF65-F5344CB8AC3E}">
        <p14:creationId xmlns:p14="http://schemas.microsoft.com/office/powerpoint/2010/main" val="30623871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9" name="Picture Placeholder 3"/>
          <p:cNvSpPr>
            <a:spLocks noGrp="1"/>
          </p:cNvSpPr>
          <p:nvPr>
            <p:ph type="pic" sz="quarter" idx="13"/>
          </p:nvPr>
        </p:nvSpPr>
        <p:spPr bwMode="gray">
          <a:xfrm>
            <a:off x="0" y="1219198"/>
            <a:ext cx="12192000" cy="5638802"/>
          </a:xfrm>
        </p:spPr>
        <p:txBody>
          <a:bodyPr/>
          <a:lstStyle>
            <a:lvl1pPr>
              <a:defRPr/>
            </a:lvl1pPr>
          </a:lstStyle>
          <a:p>
            <a:r>
              <a:rPr lang="en-US"/>
              <a:t>Click icon to add picture</a:t>
            </a:r>
            <a:endParaRPr lang="en-US" dirty="0"/>
          </a:p>
        </p:txBody>
      </p:sp>
      <p:sp>
        <p:nvSpPr>
          <p:cNvPr id="7" name="Content Placeholder 4"/>
          <p:cNvSpPr>
            <a:spLocks noGrp="1"/>
          </p:cNvSpPr>
          <p:nvPr>
            <p:ph idx="1" hasCustomPrompt="1"/>
          </p:nvPr>
        </p:nvSpPr>
        <p:spPr bwMode="gray">
          <a:xfrm>
            <a:off x="0" y="1921328"/>
            <a:ext cx="5683624" cy="4234542"/>
          </a:xfrm>
          <a:solidFill>
            <a:schemeClr val="tx1">
              <a:alpha val="88000"/>
            </a:schemeClr>
          </a:solidFill>
        </p:spPr>
        <p:txBody>
          <a:bodyPr tIns="91440" rIns="274320" bIns="9144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text.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
            <a:ext cx="10515600" cy="1216025"/>
          </a:xfrm>
          <a:noFill/>
        </p:spPr>
        <p:txBody>
          <a:bodyPr lIns="0" tIns="182880" rIns="0" bIns="182880">
            <a:normAutofit/>
          </a:bodyPr>
          <a:lstStyle>
            <a:lvl1pPr algn="l">
              <a:defRPr sz="3600">
                <a:solidFill>
                  <a:schemeClr val="tx1"/>
                </a:solidFill>
              </a:defRPr>
            </a:lvl1pPr>
          </a:lstStyle>
          <a:p>
            <a:r>
              <a:rPr lang="en-US" dirty="0"/>
              <a:t>Click to edit slide title</a:t>
            </a:r>
          </a:p>
        </p:txBody>
      </p:sp>
      <p:sp>
        <p:nvSpPr>
          <p:cNvPr id="9" name="Picture Placeholder 2"/>
          <p:cNvSpPr>
            <a:spLocks noGrp="1"/>
          </p:cNvSpPr>
          <p:nvPr>
            <p:ph type="pic" sz="quarter" idx="13"/>
          </p:nvPr>
        </p:nvSpPr>
        <p:spPr bwMode="gray">
          <a:xfrm>
            <a:off x="0" y="1219198"/>
            <a:ext cx="12192000" cy="5638802"/>
          </a:xfrm>
        </p:spPr>
        <p:txBody>
          <a:bodyPr/>
          <a:lstStyle>
            <a:lvl1pPr>
              <a:defRPr baseline="0"/>
            </a:lvl1pPr>
          </a:lstStyle>
          <a:p>
            <a:r>
              <a:rPr lang="en-US"/>
              <a:t>Click icon to add picture</a:t>
            </a:r>
            <a:endParaRPr lang="en-US" dirty="0"/>
          </a:p>
        </p:txBody>
      </p:sp>
      <p:sp>
        <p:nvSpPr>
          <p:cNvPr id="7" name="Content Placeholder 3"/>
          <p:cNvSpPr>
            <a:spLocks noGrp="1"/>
          </p:cNvSpPr>
          <p:nvPr>
            <p:ph idx="1" hasCustomPrompt="1"/>
          </p:nvPr>
        </p:nvSpPr>
        <p:spPr bwMode="gray">
          <a:xfrm>
            <a:off x="0" y="1921328"/>
            <a:ext cx="5683624" cy="4234542"/>
          </a:xfrm>
          <a:solidFill>
            <a:schemeClr val="tx1">
              <a:alpha val="88000"/>
            </a:schemeClr>
          </a:solidFill>
        </p:spPr>
        <p:txBody>
          <a:bodyPr lIns="91440" tIns="91440" rIns="274320" bIns="9144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mj-lt"/>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text.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gray">
          <a:xfrm>
            <a:off x="6304108" y="685800"/>
            <a:ext cx="5486400" cy="5486400"/>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dirty="0"/>
              <a:t>Click to edit slide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gray">
          <a:xfrm>
            <a:off x="7289728" y="901318"/>
            <a:ext cx="4661388" cy="4661388"/>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dirty="0"/>
              <a:t>Click to edit slide title</a:t>
            </a:r>
          </a:p>
        </p:txBody>
      </p:sp>
      <p:sp>
        <p:nvSpPr>
          <p:cNvPr id="12" name="Text Placeholder 3"/>
          <p:cNvSpPr>
            <a:spLocks noGrp="1"/>
          </p:cNvSpPr>
          <p:nvPr>
            <p:ph type="body" sz="quarter" idx="16" hasCustomPrompt="1"/>
          </p:nvPr>
        </p:nvSpPr>
        <p:spPr bwMode="gray">
          <a:xfrm>
            <a:off x="6054753" y="398666"/>
            <a:ext cx="2155300" cy="2155300"/>
          </a:xfrm>
          <a:prstGeom prst="ellipse">
            <a:avLst/>
          </a:prstGeom>
          <a:solidFill>
            <a:srgbClr val="78BE21">
              <a:alpha val="87843"/>
            </a:srgbClr>
          </a:solidFill>
        </p:spPr>
        <p:txBody>
          <a:bodyPr tIns="91440" bIns="91440"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gray">
          <a:xfrm>
            <a:off x="5679058" y="3827626"/>
            <a:ext cx="2637978" cy="2637978"/>
          </a:xfrm>
          <a:prstGeom prst="ellipse">
            <a:avLst/>
          </a:prstGeom>
          <a:solidFill>
            <a:srgbClr val="000000">
              <a:alpha val="87843"/>
            </a:srgbClr>
          </a:solidFill>
        </p:spPr>
        <p:txBody>
          <a:bodyPr tIns="91440" bIns="91440"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gray">
          <a:xfrm>
            <a:off x="2299475" y="1609867"/>
            <a:ext cx="7593051" cy="3638266"/>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dirty="0"/>
              <a:t>Click to add Quote or 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ue and White Overlay, Photo Background">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5" name="Title 2"/>
          <p:cNvSpPr>
            <a:spLocks noGrp="1"/>
          </p:cNvSpPr>
          <p:nvPr>
            <p:ph type="title" hasCustomPrompt="1"/>
          </p:nvPr>
        </p:nvSpPr>
        <p:spPr bwMode="gray">
          <a:xfrm>
            <a:off x="0" y="1445132"/>
            <a:ext cx="12191999" cy="2443973"/>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dirty="0"/>
              <a:t>Click to edit slide title</a:t>
            </a:r>
          </a:p>
        </p:txBody>
      </p:sp>
      <p:sp>
        <p:nvSpPr>
          <p:cNvPr id="4" name="Content Placeholder 2">
            <a:extLst>
              <a:ext uri="{FF2B5EF4-FFF2-40B4-BE49-F238E27FC236}">
                <a16:creationId xmlns:a16="http://schemas.microsoft.com/office/drawing/2014/main" id="{6B0FDF79-D1A5-EC08-48ED-49790FC298A2}"/>
              </a:ext>
            </a:extLst>
          </p:cNvPr>
          <p:cNvSpPr>
            <a:spLocks noGrp="1"/>
          </p:cNvSpPr>
          <p:nvPr>
            <p:ph sz="quarter" idx="10" hasCustomPrompt="1"/>
          </p:nvPr>
        </p:nvSpPr>
        <p:spPr bwMode="gray">
          <a:xfrm>
            <a:off x="0" y="3889105"/>
            <a:ext cx="12191999" cy="1542812"/>
          </a:xfrm>
          <a:solidFill>
            <a:schemeClr val="bg1"/>
          </a:solidFill>
        </p:spPr>
        <p:txBody>
          <a:bodyPr lIns="274320" tIns="274320" rIns="274320" bIns="274320" anchor="ct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supporting text</a:t>
            </a:r>
          </a:p>
        </p:txBody>
      </p:sp>
    </p:spTree>
    <p:extLst>
      <p:ext uri="{BB962C8B-B14F-4D97-AF65-F5344CB8AC3E}">
        <p14:creationId xmlns:p14="http://schemas.microsoft.com/office/powerpoint/2010/main" val="1858556263"/>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marL="0" marR="0" lvl="0" indent="0" algn="ctr" defTabSz="914400" rtl="0" eaLnBrk="1" fontAlgn="auto" latinLnBrk="0" hangingPunct="1">
              <a:lnSpc>
                <a:spcPct val="100000"/>
              </a:lnSpc>
              <a:spcBef>
                <a:spcPts val="0"/>
              </a:spcBef>
              <a:spcAft>
                <a:spcPts val="1000"/>
              </a:spcAft>
              <a:buClr>
                <a:schemeClr val="bg1"/>
              </a:buClr>
              <a:buSzTx/>
              <a:buFont typeface="Arial" panose="020B0604020202020204" pitchFamily="34" charset="0"/>
              <a:buNone/>
              <a:tabLst/>
              <a:defRPr/>
            </a:pPr>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4/16/2026</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pPr algn="ctr"/>
            <a:r>
              <a:rPr lang="en-US" dirty="0"/>
              <a:t>dli.mn.gov</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a:extLst>
              <a:ext uri="{C183D7F6-B498-43B3-948B-1728B52AA6E4}">
                <adec:decorative xmlns:adec="http://schemas.microsoft.com/office/drawing/2017/decorative" val="1"/>
              </a:ext>
            </a:extLst>
          </p:cNvPr>
          <p:cNvSpPr txBox="1">
            <a:spLocks/>
          </p:cNvSpPr>
          <p:nvPr userDrawn="1"/>
        </p:nvSpPr>
        <p:spPr bwMode="gray">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389685"/>
            <a:ext cx="10515600" cy="1340989"/>
          </a:xfrm>
          <a:noFill/>
        </p:spPr>
        <p:txBody>
          <a:bodyPr lIns="0" tIns="182880" rIns="0" bIns="182880">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lIns="0" tIns="91440" rIns="0" bIns="91440"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4/16/2026</a:t>
            </a:fld>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4/16/2026</a:t>
            </a:fld>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3" name="Content Placeholder 3"/>
          <p:cNvSpPr>
            <a:spLocks noGrp="1"/>
          </p:cNvSpPr>
          <p:nvPr>
            <p:ph sz="half" idx="1" hasCustomPrompt="1"/>
          </p:nvPr>
        </p:nvSpPr>
        <p:spPr bwMode="gray">
          <a:xfrm>
            <a:off x="838200" y="1594624"/>
            <a:ext cx="5181600" cy="4582339"/>
          </a:xfrm>
          <a:noFill/>
        </p:spPr>
        <p:txBody>
          <a:bodyPr lIns="0" tIns="91440" rIns="27432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hasCustomPrompt="1"/>
          </p:nvPr>
        </p:nvSpPr>
        <p:spPr bwMode="gray">
          <a:xfrm>
            <a:off x="6172200" y="1594624"/>
            <a:ext cx="5181600" cy="4582339"/>
          </a:xfrm>
          <a:noFill/>
        </p:spPr>
        <p:txBody>
          <a:bodyPr lIns="0" tIns="91440" rIns="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5"/>
          <p:cNvSpPr>
            <a:spLocks noGrp="1"/>
          </p:cNvSpPr>
          <p:nvPr>
            <p:ph type="dt" sz="half" idx="10"/>
          </p:nvPr>
        </p:nvSpPr>
        <p:spPr bwMode="black"/>
        <p:txBody>
          <a:bodyPr/>
          <a:lstStyle/>
          <a:p>
            <a:fld id="{7C198DD1-C477-482D-A126-3FBDD1778E48}" type="datetime1">
              <a:rPr lang="en-US" smtClean="0"/>
              <a:t>4/16/2026</a:t>
            </a:fld>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8" name="Text Placeholder 3"/>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4"/>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4/16/2026</a:t>
            </a:fld>
            <a:endParaRPr lang="en-US" dirty="0"/>
          </a:p>
        </p:txBody>
      </p:sp>
      <p:sp>
        <p:nvSpPr>
          <p:cNvPr id="5" name="Footer Placeholder 5"/>
          <p:cNvSpPr>
            <a:spLocks noGrp="1"/>
          </p:cNvSpPr>
          <p:nvPr>
            <p:ph type="ftr" sz="quarter" idx="12"/>
          </p:nvPr>
        </p:nvSpPr>
        <p:spPr bwMode="black"/>
        <p:txBody>
          <a:bodyPr/>
          <a:lstStyle>
            <a:lvl1pPr>
              <a:defRPr>
                <a:solidFill>
                  <a:schemeClr val="tx1"/>
                </a:solidFill>
              </a:defRPr>
            </a:lvl1pPr>
          </a:lstStyle>
          <a:p>
            <a:pPr algn="ctr"/>
            <a:r>
              <a:rPr lang="en-US" dirty="0"/>
              <a:t>dli.mn.gov</a:t>
            </a:r>
          </a:p>
        </p:txBody>
      </p:sp>
      <p:sp>
        <p:nvSpPr>
          <p:cNvPr id="4" name="Slide Number Placeholder 6"/>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8" descr="Logo: Minnesota Department of Labor and Industry">
            <a:extLst>
              <a:ext uri="{FF2B5EF4-FFF2-40B4-BE49-F238E27FC236}">
                <a16:creationId xmlns:a16="http://schemas.microsoft.com/office/drawing/2014/main" id="{5A064A86-2AF7-D0B1-D3E3-157E142B69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8470272" y="728267"/>
            <a:ext cx="3034525" cy="348687"/>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hank You (Minnesota Log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4/16/2026</a:t>
            </a:fld>
            <a:endParaRPr lang="en-US" dirty="0"/>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State of Minnesota logo">
            <a:extLst>
              <a:ext uri="{FF2B5EF4-FFF2-40B4-BE49-F238E27FC236}">
                <a16:creationId xmlns:a16="http://schemas.microsoft.com/office/drawing/2014/main" id="{5592C70C-B546-4A40-9C26-6C857E0F9E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165472" y="705704"/>
            <a:ext cx="3256627" cy="346770"/>
          </a:xfrm>
          <a:prstGeom prst="rect">
            <a:avLst/>
          </a:prstGeom>
        </p:spPr>
      </p:pic>
    </p:spTree>
    <p:extLst>
      <p:ext uri="{BB962C8B-B14F-4D97-AF65-F5344CB8AC3E}">
        <p14:creationId xmlns:p14="http://schemas.microsoft.com/office/powerpoint/2010/main" val="15605476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hank You (No Contact Inf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2562367"/>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2562367"/>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4/16/2026</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pPr algn="ctr"/>
            <a:r>
              <a:rPr lang="en-US" dirty="0"/>
              <a:t>dli.mn.gov</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a:extLst>
              <a:ext uri="{C183D7F6-B498-43B3-948B-1728B52AA6E4}">
                <adec:decorative xmlns:adec="http://schemas.microsoft.com/office/drawing/2017/decorative" val="1"/>
              </a:ext>
            </a:extLst>
          </p:cNvPr>
          <p:cNvSpPr/>
          <p:nvPr userDrawn="1"/>
        </p:nvSpPr>
        <p:spPr bwMode="white">
          <a:xfrm>
            <a:off x="0" y="-1"/>
            <a:ext cx="12192000" cy="256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7" descr="Logo: Minnesota Department of Labor and Industry">
            <a:extLst>
              <a:ext uri="{FF2B5EF4-FFF2-40B4-BE49-F238E27FC236}">
                <a16:creationId xmlns:a16="http://schemas.microsoft.com/office/drawing/2014/main" id="{D4E76200-C1E2-2EEC-F2E6-5BBE73AF8B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8470272" y="728267"/>
            <a:ext cx="3034525" cy="348687"/>
          </a:xfrm>
          <a:prstGeom prst="rect">
            <a:avLst/>
          </a:prstGeom>
        </p:spPr>
      </p:pic>
    </p:spTree>
    <p:extLst>
      <p:ext uri="{BB962C8B-B14F-4D97-AF65-F5344CB8AC3E}">
        <p14:creationId xmlns:p14="http://schemas.microsoft.com/office/powerpoint/2010/main" val="15832798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hank You (No Contact Info, Minnesota Log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2562367"/>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2562367"/>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4/16/2026</a:t>
            </a:fld>
            <a:endParaRPr lang="en-US" dirty="0"/>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a:extLst>
              <a:ext uri="{C183D7F6-B498-43B3-948B-1728B52AA6E4}">
                <adec:decorative xmlns:adec="http://schemas.microsoft.com/office/drawing/2017/decorative" val="1"/>
              </a:ext>
            </a:extLst>
          </p:cNvPr>
          <p:cNvSpPr/>
          <p:nvPr userDrawn="1"/>
        </p:nvSpPr>
        <p:spPr bwMode="gray">
          <a:xfrm>
            <a:off x="0" y="-1"/>
            <a:ext cx="12192000" cy="256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State of Minnesota logo">
            <a:extLst>
              <a:ext uri="{FF2B5EF4-FFF2-40B4-BE49-F238E27FC236}">
                <a16:creationId xmlns:a16="http://schemas.microsoft.com/office/drawing/2014/main" id="{5592C70C-B546-4A40-9C26-6C857E0F9E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5472" y="705704"/>
            <a:ext cx="3256627" cy="346770"/>
          </a:xfrm>
          <a:prstGeom prst="rect">
            <a:avLst/>
          </a:prstGeom>
        </p:spPr>
      </p:pic>
    </p:spTree>
    <p:extLst>
      <p:ext uri="{BB962C8B-B14F-4D97-AF65-F5344CB8AC3E}">
        <p14:creationId xmlns:p14="http://schemas.microsoft.com/office/powerpoint/2010/main" val="5975263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2"/>
          <p:cNvSpPr>
            <a:spLocks noGrp="1"/>
          </p:cNvSpPr>
          <p:nvPr>
            <p:ph type="body" sz="quarter" idx="13" hasCustomPrompt="1"/>
          </p:nvPr>
        </p:nvSpPr>
        <p:spPr bwMode="white">
          <a:xfrm>
            <a:off x="838200" y="3684897"/>
            <a:ext cx="10515600" cy="2517600"/>
          </a:xfrm>
        </p:spPr>
        <p:txBody>
          <a:bodyPr lIns="0" tIns="182880" rIns="0" bIns="182880"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4/16/2026</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pPr algn="ctr"/>
            <a:r>
              <a:rPr lang="en-US" dirty="0"/>
              <a:t>dli.mn.gov</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6">
            <a:extLst>
              <a:ext uri="{C183D7F6-B498-43B3-948B-1728B52AA6E4}">
                <adec:decorative xmlns:adec="http://schemas.microsoft.com/office/drawing/2017/decorative" val="1"/>
              </a:ext>
            </a:extLst>
          </p:cNvPr>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7" descr="Logo: Minnesota Department of Labor and Industry">
            <a:extLst>
              <a:ext uri="{FF2B5EF4-FFF2-40B4-BE49-F238E27FC236}">
                <a16:creationId xmlns:a16="http://schemas.microsoft.com/office/drawing/2014/main" id="{2A40E8AF-55F5-4194-AB93-9716C4257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8284867" y="705704"/>
            <a:ext cx="3017836" cy="346770"/>
          </a:xfrm>
          <a:prstGeom prst="rect">
            <a:avLst/>
          </a:prstGeom>
        </p:spPr>
      </p:pic>
    </p:spTree>
    <p:extLst>
      <p:ext uri="{BB962C8B-B14F-4D97-AF65-F5344CB8AC3E}">
        <p14:creationId xmlns:p14="http://schemas.microsoft.com/office/powerpoint/2010/main" val="188818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2" name="Rectangle 3">
            <a:extLst>
              <a:ext uri="{C183D7F6-B498-43B3-948B-1728B52AA6E4}">
                <adec:decorative xmlns:adec="http://schemas.microsoft.com/office/drawing/2017/decorative" val="1"/>
              </a:ext>
            </a:extLst>
          </p:cNvPr>
          <p:cNvSpPr/>
          <p:nvPr userDrawn="1"/>
        </p:nvSpPr>
        <p:spPr>
          <a:xfrm>
            <a:off x="838200" y="1280033"/>
            <a:ext cx="10515600" cy="489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p:cNvSpPr>
            <a:spLocks noGrp="1"/>
          </p:cNvSpPr>
          <p:nvPr>
            <p:ph idx="1" hasCustomPrompt="1"/>
          </p:nvPr>
        </p:nvSpPr>
        <p:spPr bwMode="gray">
          <a:xfrm>
            <a:off x="838200" y="1280033"/>
            <a:ext cx="10515600" cy="4896931"/>
          </a:xfrm>
          <a:noFill/>
        </p:spPr>
        <p:txBody>
          <a:bodyPr lIns="274320" tIns="274320" rIns="274320" bIns="27432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5"/>
          <p:cNvSpPr>
            <a:spLocks noGrp="1"/>
          </p:cNvSpPr>
          <p:nvPr>
            <p:ph type="dt" sz="half" idx="10"/>
          </p:nvPr>
        </p:nvSpPr>
        <p:spPr bwMode="black"/>
        <p:txBody>
          <a:bodyPr/>
          <a:lstStyle/>
          <a:p>
            <a:fld id="{9A198C9B-0587-4A1E-9E03-E4C9FE222F08}" type="datetime1">
              <a:rPr lang="en-US" smtClean="0"/>
              <a:t>4/16/2026</a:t>
            </a:fld>
            <a:endParaRPr lang="en-US" dirty="0"/>
          </a:p>
        </p:txBody>
      </p:sp>
      <p:sp>
        <p:nvSpPr>
          <p:cNvPr id="6"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hasCustomPrompt="1"/>
          </p:nvPr>
        </p:nvSpPr>
        <p:spPr bwMode="white">
          <a:xfrm>
            <a:off x="838200" y="-1"/>
            <a:ext cx="10515600" cy="1216025"/>
          </a:xfrm>
          <a:noFill/>
        </p:spPr>
        <p:txBody>
          <a:bodyPr lIns="0" tIns="182880" rIns="0" bIns="182880">
            <a:normAutofit/>
          </a:bodyPr>
          <a:lstStyle>
            <a:lvl1pPr algn="l">
              <a:defRPr sz="3600">
                <a:solidFill>
                  <a:schemeClr val="bg1"/>
                </a:solidFill>
              </a:defRPr>
            </a:lvl1pPr>
          </a:lstStyle>
          <a:p>
            <a:r>
              <a:rPr lang="en-US" dirty="0"/>
              <a:t>Click to edit slide title</a:t>
            </a:r>
          </a:p>
        </p:txBody>
      </p:sp>
      <p:sp>
        <p:nvSpPr>
          <p:cNvPr id="10" name="Rectangle 3">
            <a:extLst>
              <a:ext uri="{C183D7F6-B498-43B3-948B-1728B52AA6E4}">
                <adec:decorative xmlns:adec="http://schemas.microsoft.com/office/drawing/2017/decorative" val="1"/>
              </a:ext>
            </a:extLst>
          </p:cNvPr>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p:cNvSpPr>
            <a:spLocks noGrp="1"/>
          </p:cNvSpPr>
          <p:nvPr>
            <p:ph sz="half" idx="1" hasCustomPrompt="1"/>
          </p:nvPr>
        </p:nvSpPr>
        <p:spPr bwMode="gray">
          <a:xfrm>
            <a:off x="838200" y="1594624"/>
            <a:ext cx="5181600" cy="4582339"/>
          </a:xfrm>
          <a:noFill/>
        </p:spPr>
        <p:txBody>
          <a:bodyPr lIns="274320" tIns="274320" rIns="274320" bIns="27432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5">
            <a:extLst>
              <a:ext uri="{C183D7F6-B498-43B3-948B-1728B52AA6E4}">
                <adec:decorative xmlns:adec="http://schemas.microsoft.com/office/drawing/2017/decorative" val="1"/>
              </a:ext>
            </a:extLst>
          </p:cNvPr>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6"/>
          <p:cNvSpPr>
            <a:spLocks noGrp="1"/>
          </p:cNvSpPr>
          <p:nvPr>
            <p:ph sz="half" idx="2" hasCustomPrompt="1"/>
          </p:nvPr>
        </p:nvSpPr>
        <p:spPr bwMode="gray">
          <a:xfrm>
            <a:off x="6172200" y="1594624"/>
            <a:ext cx="5181600" cy="4582339"/>
          </a:xfrm>
          <a:noFill/>
        </p:spPr>
        <p:txBody>
          <a:bodyPr lIns="274320" tIns="274320" rIns="274320" bIns="27432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7"/>
          <p:cNvSpPr>
            <a:spLocks noGrp="1"/>
          </p:cNvSpPr>
          <p:nvPr>
            <p:ph type="dt" sz="half" idx="10"/>
          </p:nvPr>
        </p:nvSpPr>
        <p:spPr bwMode="black"/>
        <p:txBody>
          <a:bodyPr/>
          <a:lstStyle/>
          <a:p>
            <a:fld id="{5485A5BA-A5F9-4138-9E4B-FFD626F6437A}" type="datetime1">
              <a:rPr lang="en-US" smtClean="0"/>
              <a:t>4/16/2026</a:t>
            </a:fld>
            <a:endParaRPr lang="en-US" dirty="0"/>
          </a:p>
        </p:txBody>
      </p:sp>
      <p:sp>
        <p:nvSpPr>
          <p:cNvPr id="7"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10">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dirty="0"/>
              <a:t>Click to edit presentation title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4/16/2026</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dli.mn.gov</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856" r:id="rId4"/>
    <p:sldLayoutId id="2147483711" r:id="rId5"/>
    <p:sldLayoutId id="2147483712" r:id="rId6"/>
    <p:sldLayoutId id="2147483790" r:id="rId7"/>
    <p:sldLayoutId id="2147483789" r:id="rId8"/>
    <p:sldLayoutId id="2147483714" r:id="rId9"/>
    <p:sldLayoutId id="2147483865" r:id="rId10"/>
    <p:sldLayoutId id="2147483780" r:id="rId11"/>
    <p:sldLayoutId id="2147483846" r:id="rId12"/>
    <p:sldLayoutId id="2147483847" r:id="rId13"/>
    <p:sldLayoutId id="2147483853" r:id="rId14"/>
    <p:sldLayoutId id="2147483845" r:id="rId15"/>
    <p:sldLayoutId id="2147483849" r:id="rId16"/>
    <p:sldLayoutId id="2147483854" r:id="rId17"/>
    <p:sldLayoutId id="2147483850" r:id="rId18"/>
    <p:sldLayoutId id="2147483855" r:id="rId19"/>
    <p:sldLayoutId id="2147483773" r:id="rId20"/>
    <p:sldLayoutId id="2147483800" r:id="rId21"/>
    <p:sldLayoutId id="2147483688" r:id="rId22"/>
    <p:sldLayoutId id="2147483826" r:id="rId23"/>
    <p:sldLayoutId id="2147483801" r:id="rId24"/>
    <p:sldLayoutId id="2147483802" r:id="rId25"/>
    <p:sldLayoutId id="2147483803" r:id="rId26"/>
    <p:sldLayoutId id="2147483843" r:id="rId27"/>
    <p:sldLayoutId id="2147483844" r:id="rId28"/>
    <p:sldLayoutId id="2147483767" r:id="rId29"/>
    <p:sldLayoutId id="2147483771" r:id="rId30"/>
    <p:sldLayoutId id="2147483772" r:id="rId31"/>
    <p:sldLayoutId id="2147483820" r:id="rId32"/>
    <p:sldLayoutId id="2147483769" r:id="rId33"/>
    <p:sldLayoutId id="2147483770" r:id="rId34"/>
    <p:sldLayoutId id="2147483829" r:id="rId35"/>
    <p:sldLayoutId id="2147483732" r:id="rId36"/>
    <p:sldLayoutId id="2147483794" r:id="rId37"/>
    <p:sldLayoutId id="2147483733" r:id="rId38"/>
    <p:sldLayoutId id="2147483821" r:id="rId39"/>
    <p:sldLayoutId id="2147483805" r:id="rId40"/>
    <p:sldLayoutId id="2147483806" r:id="rId41"/>
    <p:sldLayoutId id="2147483822" r:id="rId42"/>
    <p:sldLayoutId id="2147483750" r:id="rId43"/>
    <p:sldLayoutId id="2147483765" r:id="rId44"/>
    <p:sldLayoutId id="2147483823" r:id="rId45"/>
    <p:sldLayoutId id="2147483809" r:id="rId46"/>
    <p:sldLayoutId id="2147483808" r:id="rId47"/>
    <p:sldLayoutId id="2147483824" r:id="rId48"/>
    <p:sldLayoutId id="2147483781" r:id="rId49"/>
    <p:sldLayoutId id="2147483825" r:id="rId50"/>
    <p:sldLayoutId id="2147483807" r:id="rId51"/>
    <p:sldLayoutId id="2147483838" r:id="rId52"/>
    <p:sldLayoutId id="2147483832" r:id="rId53"/>
    <p:sldLayoutId id="2147483830" r:id="rId54"/>
    <p:sldLayoutId id="2147483837" r:id="rId55"/>
    <p:sldLayoutId id="2147483831" r:id="rId56"/>
    <p:sldLayoutId id="2147483836" r:id="rId57"/>
    <p:sldLayoutId id="2147483833" r:id="rId58"/>
    <p:sldLayoutId id="2147483842" r:id="rId59"/>
    <p:sldLayoutId id="2147483841" r:id="rId60"/>
    <p:sldLayoutId id="2147483738" r:id="rId61"/>
    <p:sldLayoutId id="2147483739" r:id="rId62"/>
    <p:sldLayoutId id="2147483754" r:id="rId63"/>
    <p:sldLayoutId id="2147483755" r:id="rId64"/>
    <p:sldLayoutId id="2147483759" r:id="rId65"/>
    <p:sldLayoutId id="2147483848" r:id="rId66"/>
    <p:sldLayoutId id="2147483753" r:id="rId67"/>
    <p:sldLayoutId id="2147483763" r:id="rId68"/>
    <p:sldLayoutId id="2147483762" r:id="rId69"/>
    <p:sldLayoutId id="2147483797" r:id="rId70"/>
    <p:sldLayoutId id="2147483861" r:id="rId71"/>
    <p:sldLayoutId id="2147483851" r:id="rId72"/>
    <p:sldLayoutId id="2147483862" r:id="rId73"/>
    <p:sldLayoutId id="2147483863" r:id="rId7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www.revisor.mn.gov/statutes/cite/179.876"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niosh/ergonomics/ergo-programs/index.html"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s://www.dli.mn.gov/business/workplace-safety-and-health/mnosha-wsc-safe-patient-handling"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osha.gov/laws-regs/regulations/standardnumber/1904"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www.osha.gov/laws-regs/regulations/standardnumber/1904/1904.35"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osha.gov/laws-regs/standardinterpretations/2012-03-12-0" TargetMode="External"/><Relationship Id="rId2" Type="http://schemas.openxmlformats.org/officeDocument/2006/relationships/hyperlink" Target="https://www.osha.gov/laws-regs/standardinterpretations/2018-10-11"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osha.gov/laws-regs/standardinterpretations/2012-03-12-0" TargetMode="External"/><Relationship Id="rId2" Type="http://schemas.openxmlformats.org/officeDocument/2006/relationships/hyperlink" Target="https://www.osha.gov/sites/default/files/publications/OSHA3905.pdf"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www.osha.gov/sites/default/files/ExamplesofRate-BasedIncentiveProgramsSubmittedtoOSHARegulatoryDocket.pdf" TargetMode="External"/><Relationship Id="rId2" Type="http://schemas.openxmlformats.org/officeDocument/2006/relationships/hyperlink" Target="https://www.whistleblowers.gov/memo/2018-10-11"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c.gov/niosh/ergonomics/index.html" TargetMode="External"/><Relationship Id="rId2" Type="http://schemas.openxmlformats.org/officeDocument/2006/relationships/hyperlink" Target="https://www.osha.gov/ergonomics" TargetMode="External"/><Relationship Id="rId1" Type="http://schemas.openxmlformats.org/officeDocument/2006/relationships/slideLayout" Target="../slideLayouts/slideLayout6.xml"/><Relationship Id="rId5" Type="http://schemas.openxmlformats.org/officeDocument/2006/relationships/hyperlink" Target="https://rmi.colostate.edu/ergonomics/injuries-and-injury-prevention/musculoskeletal-disorders-risk-factors-reporting/" TargetMode="External"/><Relationship Id="rId4" Type="http://schemas.openxmlformats.org/officeDocument/2006/relationships/hyperlink" Target="https://www.dir.ca.gov/chswc/woshtep/iipp/materials/SB_Factsheet_H_ErgonomicHazards.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osha.consultation@state.mn.us" TargetMode="External"/><Relationship Id="rId2" Type="http://schemas.openxmlformats.org/officeDocument/2006/relationships/hyperlink" Target="https://www.dli.mn.gov/about-department/our-areas-service/minnesota-osha-workplace-safety-consultation"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dli.mn.gov/safety-and-health-work" TargetMode="External"/><Relationship Id="rId2" Type="http://schemas.openxmlformats.org/officeDocument/2006/relationships/hyperlink" Target="mailto:osha.compliance@state.mn.us"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mailto:osha.compliance@state.mn.us" TargetMode="External"/><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hyperlink" Target="https://www.revisor.mn.gov/statutes/cite/182.676"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dli.mn.gov/about-department/rulemaking/mnosha-compliance-warehouse-worker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revisor.mn.gov/statutes/cite/182.6553"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F55EE-D0BD-202B-878A-3BE6F42B9F7D}"/>
              </a:ext>
            </a:extLst>
          </p:cNvPr>
          <p:cNvSpPr>
            <a:spLocks noGrp="1"/>
          </p:cNvSpPr>
          <p:nvPr>
            <p:ph type="title"/>
          </p:nvPr>
        </p:nvSpPr>
        <p:spPr/>
        <p:txBody>
          <a:bodyPr/>
          <a:lstStyle/>
          <a:p>
            <a:r>
              <a:rPr lang="en-US" dirty="0"/>
              <a:t>Introduction:  Using this presentation</a:t>
            </a:r>
          </a:p>
        </p:txBody>
      </p:sp>
      <p:sp>
        <p:nvSpPr>
          <p:cNvPr id="5" name="Content Placeholder 4">
            <a:extLst>
              <a:ext uri="{FF2B5EF4-FFF2-40B4-BE49-F238E27FC236}">
                <a16:creationId xmlns:a16="http://schemas.microsoft.com/office/drawing/2014/main" id="{BBDB9F51-FFB6-5FAD-B42D-C1534D01F315}"/>
              </a:ext>
            </a:extLst>
          </p:cNvPr>
          <p:cNvSpPr>
            <a:spLocks noGrp="1"/>
          </p:cNvSpPr>
          <p:nvPr>
            <p:ph idx="1"/>
          </p:nvPr>
        </p:nvSpPr>
        <p:spPr/>
        <p:txBody>
          <a:bodyPr/>
          <a:lstStyle/>
          <a:p>
            <a:pPr>
              <a:spcBef>
                <a:spcPts val="600"/>
              </a:spcBef>
              <a:spcAft>
                <a:spcPts val="600"/>
              </a:spcAft>
            </a:pPr>
            <a:r>
              <a:rPr lang="en-US" sz="2400" dirty="0"/>
              <a:t>Slides with the blue bar at the top give information and instruction relevant to the section of the training they are addressing.</a:t>
            </a:r>
          </a:p>
          <a:p>
            <a:pPr>
              <a:spcBef>
                <a:spcPts val="600"/>
              </a:spcBef>
              <a:spcAft>
                <a:spcPts val="600"/>
              </a:spcAft>
            </a:pPr>
            <a:r>
              <a:rPr lang="en-US" sz="2400" dirty="0"/>
              <a:t>Slides that are not formatted (only white with black writing) are for facilities to use to prepare </a:t>
            </a:r>
            <a:r>
              <a:rPr lang="en-US" sz="2400"/>
              <a:t>training compliant with </a:t>
            </a:r>
            <a:r>
              <a:rPr lang="en-US" sz="2400" dirty="0"/>
              <a:t>Minnesota Statutes 182.677, subdivision 4, Ergonomics – employee training.</a:t>
            </a:r>
          </a:p>
          <a:p>
            <a:pPr>
              <a:spcBef>
                <a:spcPts val="600"/>
              </a:spcBef>
              <a:spcAft>
                <a:spcPts val="600"/>
              </a:spcAft>
            </a:pPr>
            <a:r>
              <a:rPr lang="en-US" sz="2400" dirty="0"/>
              <a:t>All facilities must address all sections of the required </a:t>
            </a:r>
            <a:r>
              <a:rPr lang="en-US" sz="2400"/>
              <a:t>training.</a:t>
            </a:r>
            <a:endParaRPr lang="en-US" sz="2400" dirty="0"/>
          </a:p>
        </p:txBody>
      </p:sp>
    </p:spTree>
    <p:extLst>
      <p:ext uri="{BB962C8B-B14F-4D97-AF65-F5344CB8AC3E}">
        <p14:creationId xmlns:p14="http://schemas.microsoft.com/office/powerpoint/2010/main" val="159038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AFF6-3FC1-B8A8-C6FE-7BE56F957556}"/>
              </a:ext>
            </a:extLst>
          </p:cNvPr>
          <p:cNvSpPr>
            <a:spLocks noGrp="1"/>
          </p:cNvSpPr>
          <p:nvPr>
            <p:ph type="title"/>
          </p:nvPr>
        </p:nvSpPr>
        <p:spPr/>
        <p:txBody>
          <a:bodyPr>
            <a:noAutofit/>
          </a:bodyPr>
          <a:lstStyle/>
          <a:p>
            <a:r>
              <a:rPr lang="en-US" dirty="0"/>
              <a:t>Meat processing facilities:  Additional committee requirements</a:t>
            </a:r>
          </a:p>
        </p:txBody>
      </p:sp>
      <p:sp>
        <p:nvSpPr>
          <p:cNvPr id="3" name="Content Placeholder 2">
            <a:extLst>
              <a:ext uri="{FF2B5EF4-FFF2-40B4-BE49-F238E27FC236}">
                <a16:creationId xmlns:a16="http://schemas.microsoft.com/office/drawing/2014/main" id="{A41095DD-B3F1-FB58-3A01-ED02C348E796}"/>
              </a:ext>
            </a:extLst>
          </p:cNvPr>
          <p:cNvSpPr>
            <a:spLocks noGrp="1"/>
          </p:cNvSpPr>
          <p:nvPr>
            <p:ph idx="1"/>
          </p:nvPr>
        </p:nvSpPr>
        <p:spPr/>
        <p:txBody>
          <a:bodyPr>
            <a:normAutofit/>
          </a:bodyPr>
          <a:lstStyle/>
          <a:p>
            <a:pPr>
              <a:spcBef>
                <a:spcPts val="600"/>
              </a:spcBef>
              <a:spcAft>
                <a:spcPts val="600"/>
              </a:spcAft>
            </a:pPr>
            <a:r>
              <a:rPr lang="en-US" sz="2400"/>
              <a:t>There are additional </a:t>
            </a:r>
            <a:r>
              <a:rPr lang="en-US" sz="2400" dirty="0"/>
              <a:t>requirements for meatpacking </a:t>
            </a:r>
            <a:r>
              <a:rPr lang="en-US" sz="2400"/>
              <a:t>facility committees.</a:t>
            </a:r>
            <a:endParaRPr lang="en-US" sz="2400" dirty="0"/>
          </a:p>
          <a:p>
            <a:pPr>
              <a:spcBef>
                <a:spcPts val="600"/>
              </a:spcBef>
              <a:spcAft>
                <a:spcPts val="600"/>
              </a:spcAft>
            </a:pPr>
            <a:r>
              <a:rPr lang="en-US" sz="2400" dirty="0"/>
              <a:t>Refer to Minn. Stat. 179.876 </a:t>
            </a:r>
            <a:r>
              <a:rPr lang="en-US" sz="2400"/>
              <a:t>for requirements at </a:t>
            </a:r>
            <a:r>
              <a:rPr lang="en-US" sz="2400">
                <a:hlinkClick r:id="rId2"/>
              </a:rPr>
              <a:t>revisor</a:t>
            </a:r>
            <a:r>
              <a:rPr lang="en-US" sz="2400" dirty="0">
                <a:hlinkClick r:id="rId2"/>
              </a:rPr>
              <a:t>.mn.gov/statutes/cite</a:t>
            </a:r>
            <a:r>
              <a:rPr lang="en-US" sz="2400">
                <a:hlinkClick r:id="rId2"/>
              </a:rPr>
              <a:t>/179.876</a:t>
            </a:r>
            <a:r>
              <a:rPr lang="en-US" sz="2400"/>
              <a:t>.</a:t>
            </a:r>
            <a:endParaRPr lang="en-US" sz="2400" dirty="0"/>
          </a:p>
        </p:txBody>
      </p:sp>
      <p:sp>
        <p:nvSpPr>
          <p:cNvPr id="5" name="Slide Number Placeholder 4">
            <a:extLst>
              <a:ext uri="{FF2B5EF4-FFF2-40B4-BE49-F238E27FC236}">
                <a16:creationId xmlns:a16="http://schemas.microsoft.com/office/drawing/2014/main" id="{A7AE9421-03D3-B96C-61F5-FA0FBD97CE2B}"/>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2354049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28D03E-93A5-813F-A4E1-8DBB22A38392}"/>
              </a:ext>
            </a:extLst>
          </p:cNvPr>
          <p:cNvSpPr>
            <a:spLocks noGrp="1"/>
          </p:cNvSpPr>
          <p:nvPr>
            <p:ph type="title"/>
          </p:nvPr>
        </p:nvSpPr>
        <p:spPr/>
        <p:txBody>
          <a:bodyPr/>
          <a:lstStyle/>
          <a:p>
            <a:r>
              <a:rPr lang="en-US" dirty="0"/>
              <a:t>Safety committee members</a:t>
            </a:r>
          </a:p>
        </p:txBody>
      </p:sp>
      <p:sp>
        <p:nvSpPr>
          <p:cNvPr id="7" name="Content Placeholder 6">
            <a:extLst>
              <a:ext uri="{FF2B5EF4-FFF2-40B4-BE49-F238E27FC236}">
                <a16:creationId xmlns:a16="http://schemas.microsoft.com/office/drawing/2014/main" id="{78E3F6DF-260F-7411-2828-DE235B3D339E}"/>
              </a:ext>
            </a:extLst>
          </p:cNvPr>
          <p:cNvSpPr>
            <a:spLocks noGrp="1"/>
          </p:cNvSpPr>
          <p:nvPr>
            <p:ph sz="quarter" idx="10"/>
          </p:nvPr>
        </p:nvSpPr>
        <p:spPr/>
        <p:txBody>
          <a:bodyPr/>
          <a:lstStyle/>
          <a:p>
            <a:pPr marL="0" indent="0">
              <a:spcBef>
                <a:spcPts val="600"/>
              </a:spcBef>
              <a:spcAft>
                <a:spcPts val="600"/>
              </a:spcAft>
              <a:buNone/>
            </a:pPr>
            <a:r>
              <a:rPr lang="en-US" sz="2400" dirty="0"/>
              <a:t>[Name each individual on the safety committee.]</a:t>
            </a:r>
          </a:p>
          <a:p>
            <a:pPr>
              <a:spcBef>
                <a:spcPts val="600"/>
              </a:spcBef>
              <a:spcAft>
                <a:spcPts val="600"/>
              </a:spcAft>
            </a:pPr>
            <a:r>
              <a:rPr lang="en-US" sz="2400" dirty="0"/>
              <a:t>[List name and job </a:t>
            </a:r>
            <a:r>
              <a:rPr lang="en-US" sz="2400"/>
              <a:t>title]</a:t>
            </a:r>
            <a:endParaRPr lang="en-US" sz="2400" dirty="0"/>
          </a:p>
        </p:txBody>
      </p:sp>
    </p:spTree>
    <p:extLst>
      <p:ext uri="{BB962C8B-B14F-4D97-AF65-F5344CB8AC3E}">
        <p14:creationId xmlns:p14="http://schemas.microsoft.com/office/powerpoint/2010/main" val="3994807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83345-2DEC-D10D-63A8-7BD78BA45064}"/>
              </a:ext>
            </a:extLst>
          </p:cNvPr>
          <p:cNvSpPr>
            <a:spLocks noGrp="1"/>
          </p:cNvSpPr>
          <p:nvPr>
            <p:ph type="title"/>
          </p:nvPr>
        </p:nvSpPr>
        <p:spPr/>
        <p:txBody>
          <a:bodyPr/>
          <a:lstStyle/>
          <a:p>
            <a:r>
              <a:rPr lang="en-US" dirty="0"/>
              <a:t>Safety committee members, meatpacking</a:t>
            </a:r>
          </a:p>
        </p:txBody>
      </p:sp>
      <p:sp>
        <p:nvSpPr>
          <p:cNvPr id="3" name="Content Placeholder 2">
            <a:extLst>
              <a:ext uri="{FF2B5EF4-FFF2-40B4-BE49-F238E27FC236}">
                <a16:creationId xmlns:a16="http://schemas.microsoft.com/office/drawing/2014/main" id="{119D7E34-4AB9-5040-3BC7-DDA423DF51BB}"/>
              </a:ext>
            </a:extLst>
          </p:cNvPr>
          <p:cNvSpPr>
            <a:spLocks noGrp="1"/>
          </p:cNvSpPr>
          <p:nvPr>
            <p:ph sz="quarter" idx="10"/>
          </p:nvPr>
        </p:nvSpPr>
        <p:spPr/>
        <p:txBody>
          <a:bodyPr/>
          <a:lstStyle/>
          <a:p>
            <a:pPr marL="0" indent="0">
              <a:spcBef>
                <a:spcPts val="600"/>
              </a:spcBef>
              <a:spcAft>
                <a:spcPts val="600"/>
              </a:spcAft>
              <a:buNone/>
            </a:pPr>
            <a:r>
              <a:rPr lang="en-US"/>
              <a:t>[</a:t>
            </a:r>
            <a:r>
              <a:rPr lang="en-US" sz="2400"/>
              <a:t>For meatpacking, add the following members.]</a:t>
            </a:r>
          </a:p>
          <a:p>
            <a:pPr>
              <a:spcBef>
                <a:spcPts val="600"/>
              </a:spcBef>
              <a:spcAft>
                <a:spcPts val="600"/>
              </a:spcAft>
            </a:pPr>
            <a:r>
              <a:rPr lang="en-US" sz="2400"/>
              <a:t>[A certified professional ergonomist (CPE)]</a:t>
            </a:r>
          </a:p>
          <a:p>
            <a:pPr>
              <a:spcBef>
                <a:spcPts val="600"/>
              </a:spcBef>
              <a:spcAft>
                <a:spcPts val="600"/>
              </a:spcAft>
            </a:pPr>
            <a:r>
              <a:rPr lang="en-US" sz="2400"/>
              <a:t>[</a:t>
            </a:r>
            <a:r>
              <a:rPr lang="en-US" sz="2400" dirty="0"/>
              <a:t>A licensed, board-certified physician, with preference given to a physician who has specialized experience and training in </a:t>
            </a:r>
            <a:r>
              <a:rPr lang="en-US" sz="2400"/>
              <a:t>occupational medicine]</a:t>
            </a:r>
            <a:endParaRPr lang="en-US" sz="2400" dirty="0"/>
          </a:p>
          <a:p>
            <a:pPr>
              <a:spcBef>
                <a:spcPts val="600"/>
              </a:spcBef>
              <a:spcAft>
                <a:spcPts val="600"/>
              </a:spcAft>
            </a:pPr>
            <a:r>
              <a:rPr lang="en-US" sz="2400" dirty="0"/>
              <a:t>[At least three workers employed in the employer’s facility who have completed a general industry outreach course approved by the commissioner, one of whom must be an authorized employee representative if the employer is party to a collective </a:t>
            </a:r>
            <a:r>
              <a:rPr lang="en-US" sz="2400"/>
              <a:t>bargaining agreement]</a:t>
            </a:r>
            <a:endParaRPr lang="en-US" sz="2400" dirty="0"/>
          </a:p>
        </p:txBody>
      </p:sp>
    </p:spTree>
    <p:extLst>
      <p:ext uri="{BB962C8B-B14F-4D97-AF65-F5344CB8AC3E}">
        <p14:creationId xmlns:p14="http://schemas.microsoft.com/office/powerpoint/2010/main" val="25663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E0612D-CB57-BD59-B199-4ECC6B5C7F11}"/>
              </a:ext>
            </a:extLst>
          </p:cNvPr>
          <p:cNvSpPr>
            <a:spLocks noGrp="1"/>
          </p:cNvSpPr>
          <p:nvPr>
            <p:ph type="title"/>
          </p:nvPr>
        </p:nvSpPr>
        <p:spPr/>
        <p:txBody>
          <a:bodyPr/>
          <a:lstStyle/>
          <a:p>
            <a:r>
              <a:rPr lang="en-US" dirty="0"/>
              <a:t>Ergonomics program required</a:t>
            </a:r>
          </a:p>
        </p:txBody>
      </p:sp>
      <p:sp>
        <p:nvSpPr>
          <p:cNvPr id="7" name="Content Placeholder 6">
            <a:extLst>
              <a:ext uri="{FF2B5EF4-FFF2-40B4-BE49-F238E27FC236}">
                <a16:creationId xmlns:a16="http://schemas.microsoft.com/office/drawing/2014/main" id="{B7E9B121-E74C-DAAA-78F6-B8D1A3FAD50B}"/>
              </a:ext>
            </a:extLst>
          </p:cNvPr>
          <p:cNvSpPr>
            <a:spLocks noGrp="1"/>
          </p:cNvSpPr>
          <p:nvPr>
            <p:ph idx="1"/>
          </p:nvPr>
        </p:nvSpPr>
        <p:spPr>
          <a:xfrm>
            <a:off x="838200" y="1594624"/>
            <a:ext cx="10515600" cy="4848121"/>
          </a:xfrm>
        </p:spPr>
        <p:txBody>
          <a:bodyPr>
            <a:normAutofit fontScale="92500" lnSpcReduction="10000"/>
          </a:bodyPr>
          <a:lstStyle/>
          <a:p>
            <a:pPr>
              <a:lnSpc>
                <a:spcPct val="110000"/>
              </a:lnSpc>
              <a:spcBef>
                <a:spcPts val="600"/>
              </a:spcBef>
              <a:spcAft>
                <a:spcPts val="600"/>
              </a:spcAft>
            </a:pPr>
            <a:r>
              <a:rPr lang="en-US" sz="2600" dirty="0"/>
              <a:t>An ergonomics program is a systematic process for identifying, analyzing and controlling workplace risk factors, often for reducing musculoskeletal disorders.</a:t>
            </a:r>
          </a:p>
          <a:p>
            <a:pPr marL="0" indent="0">
              <a:lnSpc>
                <a:spcPct val="110000"/>
              </a:lnSpc>
              <a:spcBef>
                <a:spcPts val="600"/>
              </a:spcBef>
              <a:spcAft>
                <a:spcPts val="600"/>
              </a:spcAft>
              <a:buNone/>
            </a:pPr>
            <a:r>
              <a:rPr lang="en-US" sz="2600" dirty="0"/>
              <a:t>The program shall include:​</a:t>
            </a:r>
            <a:r>
              <a:rPr lang="en-US" dirty="0"/>
              <a:t> </a:t>
            </a:r>
          </a:p>
          <a:p>
            <a:pPr>
              <a:lnSpc>
                <a:spcPct val="110000"/>
              </a:lnSpc>
              <a:spcBef>
                <a:spcPts val="600"/>
              </a:spcBef>
              <a:spcAft>
                <a:spcPts val="600"/>
              </a:spcAft>
            </a:pPr>
            <a:r>
              <a:rPr lang="en-US" sz="2600" dirty="0"/>
              <a:t>an assessment to identify and reduce musculoskeletal disorder risk factors in the​ facility;​</a:t>
            </a:r>
          </a:p>
          <a:p>
            <a:pPr>
              <a:lnSpc>
                <a:spcPct val="110000"/>
              </a:lnSpc>
              <a:spcBef>
                <a:spcPts val="600"/>
              </a:spcBef>
              <a:spcAft>
                <a:spcPts val="600"/>
              </a:spcAft>
            </a:pPr>
            <a:r>
              <a:rPr lang="en-US" sz="2600" dirty="0"/>
              <a:t>an initial and ongoing training of employees on ergonomics and its benefits, including​ the importance of reporting early symptoms of musculoskeletal disorders;​</a:t>
            </a:r>
          </a:p>
          <a:p>
            <a:pPr>
              <a:lnSpc>
                <a:spcPct val="110000"/>
              </a:lnSpc>
              <a:spcBef>
                <a:spcPts val="600"/>
              </a:spcBef>
              <a:spcAft>
                <a:spcPts val="600"/>
              </a:spcAft>
            </a:pPr>
            <a:r>
              <a:rPr lang="en-US" sz="2600" dirty="0"/>
              <a:t>a procedure to ensure early reporting of musculoskeletal disorders to prevent or​ reduce the progression of symptoms, the development of serious injuries and lost-time​ claims</a:t>
            </a:r>
            <a:r>
              <a:rPr lang="en-US" sz="2600"/>
              <a:t>;​</a:t>
            </a:r>
            <a:endParaRPr lang="en-US" sz="2600" dirty="0"/>
          </a:p>
        </p:txBody>
      </p:sp>
      <p:sp>
        <p:nvSpPr>
          <p:cNvPr id="5" name="Slide Number Placeholder 4">
            <a:extLst>
              <a:ext uri="{FF2B5EF4-FFF2-40B4-BE49-F238E27FC236}">
                <a16:creationId xmlns:a16="http://schemas.microsoft.com/office/drawing/2014/main" id="{29091264-4A23-2643-DCA5-0C246D1B27EC}"/>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75024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FB60-33E0-03C5-54EB-E392B3C3B5F9}"/>
              </a:ext>
            </a:extLst>
          </p:cNvPr>
          <p:cNvSpPr>
            <a:spLocks noGrp="1"/>
          </p:cNvSpPr>
          <p:nvPr>
            <p:ph type="title"/>
          </p:nvPr>
        </p:nvSpPr>
        <p:spPr/>
        <p:txBody>
          <a:bodyPr/>
          <a:lstStyle/>
          <a:p>
            <a:r>
              <a:rPr lang="en-US" dirty="0"/>
              <a:t>Ergonomics program required, continued</a:t>
            </a:r>
          </a:p>
        </p:txBody>
      </p:sp>
      <p:sp>
        <p:nvSpPr>
          <p:cNvPr id="3" name="Content Placeholder 2">
            <a:extLst>
              <a:ext uri="{FF2B5EF4-FFF2-40B4-BE49-F238E27FC236}">
                <a16:creationId xmlns:a16="http://schemas.microsoft.com/office/drawing/2014/main" id="{DE1CCC87-DAD3-5EC8-1651-8F40C363E86E}"/>
              </a:ext>
            </a:extLst>
          </p:cNvPr>
          <p:cNvSpPr>
            <a:spLocks noGrp="1"/>
          </p:cNvSpPr>
          <p:nvPr>
            <p:ph idx="1"/>
          </p:nvPr>
        </p:nvSpPr>
        <p:spPr/>
        <p:txBody>
          <a:bodyPr/>
          <a:lstStyle/>
          <a:p>
            <a:pPr>
              <a:spcBef>
                <a:spcPts val="600"/>
              </a:spcBef>
              <a:spcAft>
                <a:spcPts val="600"/>
              </a:spcAft>
            </a:pPr>
            <a:r>
              <a:rPr lang="en-US" sz="2400" dirty="0"/>
              <a:t>a process for employees to provide possible solutions that may be implemented to reduce, control or eliminate workplace musculoskeletal disorders;​</a:t>
            </a:r>
          </a:p>
          <a:p>
            <a:pPr>
              <a:spcBef>
                <a:spcPts val="600"/>
              </a:spcBef>
              <a:spcAft>
                <a:spcPts val="600"/>
              </a:spcAft>
            </a:pPr>
            <a:r>
              <a:rPr lang="en-US" sz="2400" dirty="0"/>
              <a:t>procedures to </a:t>
            </a:r>
            <a:r>
              <a:rPr lang="en-US" sz="2400"/>
              <a:t>ensure physical </a:t>
            </a:r>
            <a:r>
              <a:rPr lang="en-US" sz="2400" dirty="0"/>
              <a:t>plant modifications and major construction projects​ are consistent with program goals; and​ </a:t>
            </a:r>
          </a:p>
          <a:p>
            <a:pPr>
              <a:spcBef>
                <a:spcPts val="600"/>
              </a:spcBef>
              <a:spcAft>
                <a:spcPts val="600"/>
              </a:spcAft>
            </a:pPr>
            <a:r>
              <a:rPr lang="en-US" sz="2400" dirty="0"/>
              <a:t>annual evaluations of the ergonomics program and whenever a change to the work​ process occurs</a:t>
            </a:r>
            <a:r>
              <a:rPr lang="en-US" sz="2400"/>
              <a:t>.​</a:t>
            </a:r>
            <a:endParaRPr lang="en-US" sz="2400" dirty="0"/>
          </a:p>
        </p:txBody>
      </p:sp>
      <p:sp>
        <p:nvSpPr>
          <p:cNvPr id="5" name="Slide Number Placeholder 4">
            <a:extLst>
              <a:ext uri="{FF2B5EF4-FFF2-40B4-BE49-F238E27FC236}">
                <a16:creationId xmlns:a16="http://schemas.microsoft.com/office/drawing/2014/main" id="{13B771B6-AFD4-8C65-A15F-BB8C7E842D78}"/>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560009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177A-3088-AB45-7CE2-0AF634736C48}"/>
              </a:ext>
            </a:extLst>
          </p:cNvPr>
          <p:cNvSpPr>
            <a:spLocks noGrp="1"/>
          </p:cNvSpPr>
          <p:nvPr>
            <p:ph type="title"/>
          </p:nvPr>
        </p:nvSpPr>
        <p:spPr/>
        <p:txBody>
          <a:bodyPr/>
          <a:lstStyle/>
          <a:p>
            <a:r>
              <a:rPr lang="en-US" dirty="0"/>
              <a:t>Ergonomics program resource</a:t>
            </a:r>
          </a:p>
        </p:txBody>
      </p:sp>
      <p:sp>
        <p:nvSpPr>
          <p:cNvPr id="3" name="Content Placeholder 2">
            <a:extLst>
              <a:ext uri="{FF2B5EF4-FFF2-40B4-BE49-F238E27FC236}">
                <a16:creationId xmlns:a16="http://schemas.microsoft.com/office/drawing/2014/main" id="{56C665C5-E6D6-94E3-BC5E-1C88DCAF1DF9}"/>
              </a:ext>
            </a:extLst>
          </p:cNvPr>
          <p:cNvSpPr>
            <a:spLocks noGrp="1"/>
          </p:cNvSpPr>
          <p:nvPr>
            <p:ph idx="1"/>
          </p:nvPr>
        </p:nvSpPr>
        <p:spPr/>
        <p:txBody>
          <a:bodyPr>
            <a:normAutofit/>
          </a:bodyPr>
          <a:lstStyle/>
          <a:p>
            <a:pPr>
              <a:spcBef>
                <a:spcPts val="600"/>
              </a:spcBef>
              <a:spcAft>
                <a:spcPts val="600"/>
              </a:spcAft>
            </a:pPr>
            <a:r>
              <a:rPr lang="en-US" sz="2400" dirty="0"/>
              <a:t>An ergonomics program is a systematic process for identifying, analyzing and controlling workplace risk factors, often for reducing musculoskeletal disorders.</a:t>
            </a:r>
          </a:p>
          <a:p>
            <a:pPr>
              <a:spcBef>
                <a:spcPts val="600"/>
              </a:spcBef>
              <a:spcAft>
                <a:spcPts val="600"/>
              </a:spcAft>
            </a:pPr>
            <a:r>
              <a:rPr lang="en-US" sz="2400" dirty="0"/>
              <a:t>The National Institute for Occupational Safety and Health (NIOSH) has created a site to assist in designing an effective ergonomics program to prevent work-related musculoskeletal disorders.</a:t>
            </a:r>
          </a:p>
          <a:p>
            <a:pPr>
              <a:spcBef>
                <a:spcPts val="600"/>
              </a:spcBef>
              <a:spcAft>
                <a:spcPts val="600"/>
              </a:spcAft>
            </a:pPr>
            <a:r>
              <a:rPr lang="en-US" sz="2400"/>
              <a:t>Visit </a:t>
            </a:r>
            <a:r>
              <a:rPr lang="en-US" sz="2400">
                <a:hlinkClick r:id="rId2"/>
              </a:rPr>
              <a:t>cdc</a:t>
            </a:r>
            <a:r>
              <a:rPr lang="en-US" sz="2400" dirty="0">
                <a:hlinkClick r:id="rId2"/>
              </a:rPr>
              <a:t>.gov/niosh/ergonomics</a:t>
            </a:r>
            <a:r>
              <a:rPr lang="en-US" sz="2400">
                <a:hlinkClick r:id="rId2"/>
              </a:rPr>
              <a:t>/ergo-programs</a:t>
            </a:r>
            <a:r>
              <a:rPr lang="en-US" sz="2400"/>
              <a:t> </a:t>
            </a:r>
            <a:r>
              <a:rPr lang="en-US" sz="2400" dirty="0"/>
              <a:t>for more information.</a:t>
            </a:r>
          </a:p>
        </p:txBody>
      </p:sp>
      <p:sp>
        <p:nvSpPr>
          <p:cNvPr id="5" name="Slide Number Placeholder 4">
            <a:extLst>
              <a:ext uri="{FF2B5EF4-FFF2-40B4-BE49-F238E27FC236}">
                <a16:creationId xmlns:a16="http://schemas.microsoft.com/office/drawing/2014/main" id="{879B8EB4-A88A-41ED-9DC8-3DC7763DCB7C}"/>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89369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B77ECE-708F-FE36-372C-EC6BA11D87B9}"/>
              </a:ext>
            </a:extLst>
          </p:cNvPr>
          <p:cNvSpPr>
            <a:spLocks noGrp="1"/>
          </p:cNvSpPr>
          <p:nvPr>
            <p:ph type="title"/>
          </p:nvPr>
        </p:nvSpPr>
        <p:spPr/>
        <p:txBody>
          <a:bodyPr/>
          <a:lstStyle/>
          <a:p>
            <a:r>
              <a:rPr lang="en-US" dirty="0"/>
              <a:t>[This facility’s] ergonomics program</a:t>
            </a:r>
          </a:p>
        </p:txBody>
      </p:sp>
      <p:sp>
        <p:nvSpPr>
          <p:cNvPr id="7" name="Content Placeholder 6">
            <a:extLst>
              <a:ext uri="{FF2B5EF4-FFF2-40B4-BE49-F238E27FC236}">
                <a16:creationId xmlns:a16="http://schemas.microsoft.com/office/drawing/2014/main" id="{A3011767-1C8F-EBC0-AF8A-157360238B65}"/>
              </a:ext>
            </a:extLst>
          </p:cNvPr>
          <p:cNvSpPr>
            <a:spLocks noGrp="1"/>
          </p:cNvSpPr>
          <p:nvPr>
            <p:ph sz="quarter" idx="10"/>
          </p:nvPr>
        </p:nvSpPr>
        <p:spPr/>
        <p:txBody>
          <a:bodyPr>
            <a:normAutofit/>
          </a:bodyPr>
          <a:lstStyle/>
          <a:p>
            <a:pPr marL="0" indent="0">
              <a:spcBef>
                <a:spcPts val="600"/>
              </a:spcBef>
              <a:spcAft>
                <a:spcPts val="600"/>
              </a:spcAft>
              <a:buNone/>
            </a:pPr>
            <a:r>
              <a:rPr lang="en-US" sz="2400" dirty="0"/>
              <a:t>[Detail each of the following about how the facility’s ergonomics program works.]</a:t>
            </a:r>
          </a:p>
          <a:p>
            <a:pPr>
              <a:spcBef>
                <a:spcPts val="600"/>
              </a:spcBef>
              <a:spcAft>
                <a:spcPts val="600"/>
              </a:spcAft>
            </a:pPr>
            <a:r>
              <a:rPr lang="en-US" sz="2400" dirty="0"/>
              <a:t>An assessment to identify and reduce musculoskeletal disorder risk factors in the​ facility</a:t>
            </a:r>
          </a:p>
          <a:p>
            <a:pPr>
              <a:spcBef>
                <a:spcPts val="600"/>
              </a:spcBef>
              <a:spcAft>
                <a:spcPts val="600"/>
              </a:spcAft>
            </a:pPr>
            <a:r>
              <a:rPr lang="en-US" sz="2400" dirty="0"/>
              <a:t>An initial and ongoing training of employees about ergonomics and its benefits, including​ the importance of reporting early symptoms of musculoskeletal disorders</a:t>
            </a:r>
          </a:p>
          <a:p>
            <a:pPr>
              <a:spcBef>
                <a:spcPts val="600"/>
              </a:spcBef>
              <a:spcAft>
                <a:spcPts val="600"/>
              </a:spcAft>
            </a:pPr>
            <a:r>
              <a:rPr lang="en-US" sz="2400" dirty="0"/>
              <a:t>A procedure to ensure early reporting of musculoskeletal disorders to prevent or​ reduce the progression of symptoms, the development of serious injuries and lost-time</a:t>
            </a:r>
            <a:r>
              <a:rPr lang="en-US" sz="2400"/>
              <a:t>​ claims</a:t>
            </a:r>
            <a:endParaRPr lang="en-US" sz="2400" dirty="0"/>
          </a:p>
        </p:txBody>
      </p:sp>
    </p:spTree>
    <p:extLst>
      <p:ext uri="{BB962C8B-B14F-4D97-AF65-F5344CB8AC3E}">
        <p14:creationId xmlns:p14="http://schemas.microsoft.com/office/powerpoint/2010/main" val="293073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FFBE-80DA-5A01-2182-47EDB9793569}"/>
              </a:ext>
            </a:extLst>
          </p:cNvPr>
          <p:cNvSpPr>
            <a:spLocks noGrp="1"/>
          </p:cNvSpPr>
          <p:nvPr>
            <p:ph type="title"/>
          </p:nvPr>
        </p:nvSpPr>
        <p:spPr/>
        <p:txBody>
          <a:bodyPr/>
          <a:lstStyle/>
          <a:p>
            <a:r>
              <a:rPr lang="en-US" dirty="0"/>
              <a:t>[This facility’s] ergonomics program, continued</a:t>
            </a:r>
          </a:p>
        </p:txBody>
      </p:sp>
      <p:sp>
        <p:nvSpPr>
          <p:cNvPr id="3" name="Content Placeholder 2">
            <a:extLst>
              <a:ext uri="{FF2B5EF4-FFF2-40B4-BE49-F238E27FC236}">
                <a16:creationId xmlns:a16="http://schemas.microsoft.com/office/drawing/2014/main" id="{913AC459-D3B9-35F0-7F80-19040DB6397E}"/>
              </a:ext>
            </a:extLst>
          </p:cNvPr>
          <p:cNvSpPr>
            <a:spLocks noGrp="1"/>
          </p:cNvSpPr>
          <p:nvPr>
            <p:ph sz="quarter" idx="10"/>
          </p:nvPr>
        </p:nvSpPr>
        <p:spPr/>
        <p:txBody>
          <a:bodyPr>
            <a:normAutofit lnSpcReduction="10000"/>
          </a:bodyPr>
          <a:lstStyle/>
          <a:p>
            <a:pPr marL="0" indent="0">
              <a:lnSpc>
                <a:spcPct val="110000"/>
              </a:lnSpc>
              <a:spcBef>
                <a:spcPts val="600"/>
              </a:spcBef>
              <a:spcAft>
                <a:spcPts val="600"/>
              </a:spcAft>
              <a:buNone/>
            </a:pPr>
            <a:r>
              <a:rPr lang="en-US" sz="2400" dirty="0"/>
              <a:t>[Detail each of the following about how the facility’s ergonomics program works.]</a:t>
            </a:r>
          </a:p>
          <a:p>
            <a:pPr>
              <a:lnSpc>
                <a:spcPct val="110000"/>
              </a:lnSpc>
              <a:spcBef>
                <a:spcPts val="600"/>
              </a:spcBef>
              <a:spcAft>
                <a:spcPts val="600"/>
              </a:spcAft>
            </a:pPr>
            <a:r>
              <a:rPr lang="en-US" sz="2400" dirty="0"/>
              <a:t>A process for employees to provide possible solutions that may be implemented to​ reduce, control or eliminate workplace musculoskeletal disorders</a:t>
            </a:r>
          </a:p>
          <a:p>
            <a:pPr>
              <a:lnSpc>
                <a:spcPct val="110000"/>
              </a:lnSpc>
              <a:spcBef>
                <a:spcPts val="600"/>
              </a:spcBef>
              <a:spcAft>
                <a:spcPts val="600"/>
              </a:spcAft>
            </a:pPr>
            <a:r>
              <a:rPr lang="en-US" sz="2400" dirty="0"/>
              <a:t>Procedures to ensure physical plant modifications and major construction projects​ are consistent with program goals</a:t>
            </a:r>
          </a:p>
          <a:p>
            <a:pPr>
              <a:lnSpc>
                <a:spcPct val="110000"/>
              </a:lnSpc>
              <a:spcBef>
                <a:spcPts val="600"/>
              </a:spcBef>
              <a:spcAft>
                <a:spcPts val="600"/>
              </a:spcAft>
            </a:pPr>
            <a:r>
              <a:rPr lang="en-US" sz="2400" dirty="0"/>
              <a:t>Annual evaluations of the ergonomics program and whenever a change to the work​ process occurs</a:t>
            </a:r>
          </a:p>
          <a:p>
            <a:pPr>
              <a:lnSpc>
                <a:spcPct val="110000"/>
              </a:lnSpc>
              <a:spcBef>
                <a:spcPts val="600"/>
              </a:spcBef>
              <a:spcAft>
                <a:spcPts val="600"/>
              </a:spcAft>
            </a:pPr>
            <a:r>
              <a:rPr lang="en-US" sz="2400" dirty="0"/>
              <a:t>How to access the facility’s </a:t>
            </a:r>
            <a:r>
              <a:rPr lang="en-US" sz="2400"/>
              <a:t>ergonomics program</a:t>
            </a:r>
            <a:endParaRPr lang="en-US" sz="2400" dirty="0"/>
          </a:p>
        </p:txBody>
      </p:sp>
    </p:spTree>
    <p:extLst>
      <p:ext uri="{BB962C8B-B14F-4D97-AF65-F5344CB8AC3E}">
        <p14:creationId xmlns:p14="http://schemas.microsoft.com/office/powerpoint/2010/main" val="1032051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4EF9D6-877B-ED22-2498-E63668DCF28B}"/>
              </a:ext>
            </a:extLst>
          </p:cNvPr>
          <p:cNvSpPr>
            <a:spLocks noGrp="1"/>
          </p:cNvSpPr>
          <p:nvPr>
            <p:ph type="title"/>
          </p:nvPr>
        </p:nvSpPr>
        <p:spPr/>
        <p:txBody>
          <a:bodyPr/>
          <a:lstStyle/>
          <a:p>
            <a:r>
              <a:rPr lang="en-US" dirty="0"/>
              <a:t>Health care – NAICS codes</a:t>
            </a:r>
          </a:p>
        </p:txBody>
      </p:sp>
      <p:sp>
        <p:nvSpPr>
          <p:cNvPr id="7" name="Content Placeholder 6">
            <a:extLst>
              <a:ext uri="{FF2B5EF4-FFF2-40B4-BE49-F238E27FC236}">
                <a16:creationId xmlns:a16="http://schemas.microsoft.com/office/drawing/2014/main" id="{32D098F2-158B-977F-E6D6-EB86B4A5AFBD}"/>
              </a:ext>
            </a:extLst>
          </p:cNvPr>
          <p:cNvSpPr>
            <a:spLocks noGrp="1"/>
          </p:cNvSpPr>
          <p:nvPr>
            <p:ph idx="1"/>
          </p:nvPr>
        </p:nvSpPr>
        <p:spPr/>
        <p:txBody>
          <a:bodyPr/>
          <a:lstStyle/>
          <a:p>
            <a:pPr>
              <a:spcBef>
                <a:spcPts val="600"/>
              </a:spcBef>
              <a:spcAft>
                <a:spcPts val="600"/>
              </a:spcAft>
            </a:pPr>
            <a:r>
              <a:rPr lang="en-US" sz="2400" dirty="0"/>
              <a:t>For health care facilities, safe patient-handling is a major risk factor for musculoskeletal injuries and illnesses.</a:t>
            </a:r>
          </a:p>
          <a:p>
            <a:pPr>
              <a:spcBef>
                <a:spcPts val="600"/>
              </a:spcBef>
              <a:spcAft>
                <a:spcPts val="600"/>
              </a:spcAft>
            </a:pPr>
            <a:r>
              <a:rPr lang="en-US" sz="2400" dirty="0"/>
              <a:t>Requirements for safe patient-handling are contained in Minn. Stat. 182.6553.</a:t>
            </a:r>
          </a:p>
          <a:p>
            <a:pPr>
              <a:spcBef>
                <a:spcPts val="600"/>
              </a:spcBef>
              <a:spcAft>
                <a:spcPts val="600"/>
              </a:spcAft>
            </a:pPr>
            <a:r>
              <a:rPr lang="en-US" sz="2400" dirty="0"/>
              <a:t>For more information, </a:t>
            </a:r>
            <a:r>
              <a:rPr lang="en-US" sz="2400"/>
              <a:t>visit the MNOSHA </a:t>
            </a:r>
            <a:r>
              <a:rPr lang="en-US" sz="2400" dirty="0"/>
              <a:t>WSC:  </a:t>
            </a:r>
            <a:r>
              <a:rPr lang="en-US" sz="2400"/>
              <a:t>Safe patient-handling webpage at </a:t>
            </a:r>
            <a:r>
              <a:rPr lang="en-US" sz="2400">
                <a:hlinkClick r:id="rId2"/>
              </a:rPr>
              <a:t>dli</a:t>
            </a:r>
            <a:r>
              <a:rPr lang="en-US" sz="2400" dirty="0">
                <a:hlinkClick r:id="rId2"/>
              </a:rPr>
              <a:t>.mn.gov/business/workplace-safety-and-health</a:t>
            </a:r>
            <a:r>
              <a:rPr lang="en-US" sz="2400">
                <a:hlinkClick r:id="rId2"/>
              </a:rPr>
              <a:t>/mnosha-wsc-safe-patient-handling</a:t>
            </a:r>
            <a:r>
              <a:rPr lang="en-US" sz="2400"/>
              <a:t>.</a:t>
            </a:r>
            <a:endParaRPr lang="en-US" sz="2400" dirty="0"/>
          </a:p>
        </p:txBody>
      </p:sp>
      <p:sp>
        <p:nvSpPr>
          <p:cNvPr id="5" name="Slide Number Placeholder 4">
            <a:extLst>
              <a:ext uri="{FF2B5EF4-FFF2-40B4-BE49-F238E27FC236}">
                <a16:creationId xmlns:a16="http://schemas.microsoft.com/office/drawing/2014/main" id="{15C30FC1-789B-77D6-DCBA-2537CD4311A4}"/>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2803565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A223-5775-94AF-8563-E372460CE50F}"/>
              </a:ext>
            </a:extLst>
          </p:cNvPr>
          <p:cNvSpPr>
            <a:spLocks noGrp="1"/>
          </p:cNvSpPr>
          <p:nvPr>
            <p:ph type="title"/>
          </p:nvPr>
        </p:nvSpPr>
        <p:spPr/>
        <p:txBody>
          <a:bodyPr/>
          <a:lstStyle/>
          <a:p>
            <a:r>
              <a:rPr lang="en-US" dirty="0"/>
              <a:t>Reporting injuries and other hazards</a:t>
            </a:r>
          </a:p>
        </p:txBody>
      </p:sp>
      <p:sp>
        <p:nvSpPr>
          <p:cNvPr id="3" name="Content Placeholder 2">
            <a:extLst>
              <a:ext uri="{FF2B5EF4-FFF2-40B4-BE49-F238E27FC236}">
                <a16:creationId xmlns:a16="http://schemas.microsoft.com/office/drawing/2014/main" id="{16611056-8D3F-B060-D640-2ADDE5364292}"/>
              </a:ext>
            </a:extLst>
          </p:cNvPr>
          <p:cNvSpPr>
            <a:spLocks noGrp="1"/>
          </p:cNvSpPr>
          <p:nvPr>
            <p:ph idx="1"/>
          </p:nvPr>
        </p:nvSpPr>
        <p:spPr>
          <a:xfrm>
            <a:off x="838199" y="1594624"/>
            <a:ext cx="10872831" cy="4881677"/>
          </a:xfrm>
        </p:spPr>
        <p:txBody>
          <a:bodyPr>
            <a:normAutofit fontScale="92500" lnSpcReduction="20000"/>
          </a:bodyPr>
          <a:lstStyle/>
          <a:p>
            <a:pPr>
              <a:lnSpc>
                <a:spcPct val="120000"/>
              </a:lnSpc>
              <a:spcBef>
                <a:spcPts val="600"/>
              </a:spcBef>
              <a:spcAft>
                <a:spcPts val="600"/>
              </a:spcAft>
            </a:pPr>
            <a:r>
              <a:rPr lang="en-US" sz="2600" dirty="0"/>
              <a:t>Comprehensive injury reporting is important to the success of an ergonomics process. The goal of this effort is to properly assess, diagnose and treat musculoskeletal disorders. Early reporting, diagnosis and intervention can limit injury severity, improve the effectiveness of treatment, minimize the likelihood of disability or permanent damage and reduce workers’ compensation claims. This will allow the employer to correctly identify work areas or specific tasks where injuries frequently occur or are most </a:t>
            </a:r>
            <a:r>
              <a:rPr lang="en-US" sz="2600"/>
              <a:t>severe.</a:t>
            </a:r>
            <a:endParaRPr lang="en-US" sz="2600" dirty="0"/>
          </a:p>
          <a:p>
            <a:pPr>
              <a:lnSpc>
                <a:spcPct val="120000"/>
              </a:lnSpc>
              <a:spcBef>
                <a:spcPts val="600"/>
              </a:spcBef>
              <a:spcAft>
                <a:spcPts val="600"/>
              </a:spcAft>
            </a:pPr>
            <a:r>
              <a:rPr lang="en-US" sz="2600" dirty="0"/>
              <a:t>This information helps direct the activities of the ergonomics team, as well as guide health care providers in making return-to-work and light-duty work decisions.</a:t>
            </a:r>
          </a:p>
          <a:p>
            <a:pPr>
              <a:lnSpc>
                <a:spcPct val="120000"/>
              </a:lnSpc>
              <a:spcBef>
                <a:spcPts val="600"/>
              </a:spcBef>
              <a:spcAft>
                <a:spcPts val="600"/>
              </a:spcAft>
            </a:pPr>
            <a:r>
              <a:rPr lang="en-US" sz="2600" dirty="0"/>
              <a:t>Federal OSHA’s injury and illness recording and reporting </a:t>
            </a:r>
            <a:r>
              <a:rPr lang="en-US" sz="2600"/>
              <a:t>regulation (see </a:t>
            </a:r>
            <a:r>
              <a:rPr lang="en-US" sz="2600">
                <a:hlinkClick r:id="rId2"/>
              </a:rPr>
              <a:t>osha</a:t>
            </a:r>
            <a:r>
              <a:rPr lang="en-US" sz="2600" dirty="0">
                <a:hlinkClick r:id="rId2"/>
              </a:rPr>
              <a:t>.gov/laws-regs/regulations/standardnumber</a:t>
            </a:r>
            <a:r>
              <a:rPr lang="en-US" sz="2600">
                <a:hlinkClick r:id="rId2"/>
              </a:rPr>
              <a:t>/1904</a:t>
            </a:r>
            <a:r>
              <a:rPr lang="en-US" sz="2600"/>
              <a:t>) </a:t>
            </a:r>
            <a:r>
              <a:rPr lang="en-US" sz="2600" dirty="0"/>
              <a:t>requires employers to record and report work-related fatalities, injuries and </a:t>
            </a:r>
            <a:r>
              <a:rPr lang="en-US" sz="2600"/>
              <a:t>illnesses.</a:t>
            </a:r>
            <a:endParaRPr lang="en-US" sz="2600" dirty="0"/>
          </a:p>
        </p:txBody>
      </p:sp>
      <p:sp>
        <p:nvSpPr>
          <p:cNvPr id="5" name="Slide Number Placeholder 4">
            <a:extLst>
              <a:ext uri="{FF2B5EF4-FFF2-40B4-BE49-F238E27FC236}">
                <a16:creationId xmlns:a16="http://schemas.microsoft.com/office/drawing/2014/main" id="{097966BC-CBD4-BA6E-FA72-31F26A62F93E}"/>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323822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77837"/>
            <a:ext cx="10972800" cy="1295182"/>
          </a:xfrm>
        </p:spPr>
        <p:txBody>
          <a:bodyPr/>
          <a:lstStyle/>
          <a:p>
            <a:r>
              <a:rPr lang="en-US"/>
              <a:t>2026 </a:t>
            </a:r>
            <a:r>
              <a:rPr lang="en-US" dirty="0"/>
              <a:t>Minnesota OSHA ergonomics employee training</a:t>
            </a:r>
          </a:p>
        </p:txBody>
      </p:sp>
      <p:pic>
        <p:nvPicPr>
          <p:cNvPr id="7" name="Graphic 5" descr="Logo:  Minnesota Department of Labor and Industry">
            <a:extLst>
              <a:ext uri="{FF2B5EF4-FFF2-40B4-BE49-F238E27FC236}">
                <a16:creationId xmlns:a16="http://schemas.microsoft.com/office/drawing/2014/main" id="{21F5FC1E-F356-0593-8971-C9F6FCF674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gray">
          <a:xfrm>
            <a:off x="470675" y="6069022"/>
            <a:ext cx="3034525" cy="348687"/>
          </a:xfrm>
          <a:prstGeom prst="rect">
            <a:avLst/>
          </a:prstGeom>
        </p:spPr>
      </p:pic>
      <p:pic>
        <p:nvPicPr>
          <p:cNvPr id="3" name="Picture Placeholder 2" descr="Part of the Minnesota Capitol">
            <a:extLst>
              <a:ext uri="{FF2B5EF4-FFF2-40B4-BE49-F238E27FC236}">
                <a16:creationId xmlns:a16="http://schemas.microsoft.com/office/drawing/2014/main" id="{75185389-395F-F444-A997-B9BD11E1B709}"/>
              </a:ext>
            </a:extLst>
          </p:cNvPr>
          <p:cNvPicPr>
            <a:picLocks noGrp="1" noChangeAspect="1"/>
          </p:cNvPicPr>
          <p:nvPr>
            <p:ph type="pic" sz="quarter" idx="17"/>
          </p:nvPr>
        </p:nvPicPr>
        <p:blipFill>
          <a:blip r:embed="rId5"/>
          <a:srcRect t="6529" b="6529"/>
          <a:stretch>
            <a:fillRect/>
          </a:stretch>
        </p:blipFill>
        <p:spPr>
          <a:xfrm>
            <a:off x="0" y="-1"/>
            <a:ext cx="12192000" cy="3477837"/>
          </a:xfrm>
          <a:prstGeom prst="rect">
            <a:avLst/>
          </a:prstGeom>
        </p:spPr>
      </p:pic>
    </p:spTree>
    <p:extLst>
      <p:ext uri="{BB962C8B-B14F-4D97-AF65-F5344CB8AC3E}">
        <p14:creationId xmlns:p14="http://schemas.microsoft.com/office/powerpoint/2010/main" val="1686907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FA731-3F0C-E8D1-0353-413C37E39834}"/>
              </a:ext>
            </a:extLst>
          </p:cNvPr>
          <p:cNvSpPr>
            <a:spLocks noGrp="1"/>
          </p:cNvSpPr>
          <p:nvPr>
            <p:ph type="title"/>
          </p:nvPr>
        </p:nvSpPr>
        <p:spPr/>
        <p:txBody>
          <a:bodyPr/>
          <a:lstStyle/>
          <a:p>
            <a:r>
              <a:rPr lang="en-US" dirty="0"/>
              <a:t>Early reporting of signs, symptoms of MSDs</a:t>
            </a:r>
          </a:p>
        </p:txBody>
      </p:sp>
      <p:sp>
        <p:nvSpPr>
          <p:cNvPr id="3" name="Content Placeholder 2">
            <a:extLst>
              <a:ext uri="{FF2B5EF4-FFF2-40B4-BE49-F238E27FC236}">
                <a16:creationId xmlns:a16="http://schemas.microsoft.com/office/drawing/2014/main" id="{F6292014-37B3-8074-8C70-85297547301A}"/>
              </a:ext>
            </a:extLst>
          </p:cNvPr>
          <p:cNvSpPr>
            <a:spLocks noGrp="1"/>
          </p:cNvSpPr>
          <p:nvPr>
            <p:ph idx="1"/>
          </p:nvPr>
        </p:nvSpPr>
        <p:spPr/>
        <p:txBody>
          <a:bodyPr>
            <a:normAutofit fontScale="92500"/>
          </a:bodyPr>
          <a:lstStyle/>
          <a:p>
            <a:pPr marL="0" indent="0">
              <a:spcBef>
                <a:spcPts val="600"/>
              </a:spcBef>
              <a:spcAft>
                <a:spcPts val="600"/>
              </a:spcAft>
              <a:buNone/>
            </a:pPr>
            <a:r>
              <a:rPr lang="en-US" sz="2600" dirty="0"/>
              <a:t>Encouraging and using reports of musculoskeletal disorder (MSD) symptoms:</a:t>
            </a:r>
          </a:p>
          <a:p>
            <a:pPr>
              <a:spcBef>
                <a:spcPts val="600"/>
              </a:spcBef>
              <a:spcAft>
                <a:spcPts val="600"/>
              </a:spcAft>
            </a:pPr>
            <a:r>
              <a:rPr lang="en-US" sz="2600" dirty="0"/>
              <a:t>reinforces worker training about recognizing MSD symptoms;</a:t>
            </a:r>
          </a:p>
          <a:p>
            <a:pPr>
              <a:spcBef>
                <a:spcPts val="600"/>
              </a:spcBef>
              <a:spcAft>
                <a:spcPts val="600"/>
              </a:spcAft>
            </a:pPr>
            <a:r>
              <a:rPr lang="en-US" sz="2600" dirty="0"/>
              <a:t>encourages early reporting of MSD symptoms;</a:t>
            </a:r>
          </a:p>
          <a:p>
            <a:pPr>
              <a:spcBef>
                <a:spcPts val="600"/>
              </a:spcBef>
              <a:spcAft>
                <a:spcPts val="600"/>
              </a:spcAft>
            </a:pPr>
            <a:r>
              <a:rPr lang="en-US" sz="2600" dirty="0"/>
              <a:t>allows for prompt medical evaluations for diagnosis, treatment and follow-up care;</a:t>
            </a:r>
          </a:p>
          <a:p>
            <a:pPr>
              <a:spcBef>
                <a:spcPts val="600"/>
              </a:spcBef>
              <a:spcAft>
                <a:spcPts val="600"/>
              </a:spcAft>
            </a:pPr>
            <a:r>
              <a:rPr lang="en-US" sz="2600" dirty="0"/>
              <a:t>reduces injury severity, the number of workers’ compensation claims and associated costs, and the likelihood of permanent disability;</a:t>
            </a:r>
          </a:p>
          <a:p>
            <a:pPr>
              <a:spcBef>
                <a:spcPts val="600"/>
              </a:spcBef>
              <a:spcAft>
                <a:spcPts val="600"/>
              </a:spcAft>
            </a:pPr>
            <a:r>
              <a:rPr lang="en-US" sz="2600" dirty="0"/>
              <a:t>provides guidance about return-to-work and work-placement restrictions during the healing </a:t>
            </a:r>
            <a:r>
              <a:rPr lang="en-US" sz="2600"/>
              <a:t>process;</a:t>
            </a:r>
            <a:endParaRPr lang="en-US" sz="2600" dirty="0"/>
          </a:p>
        </p:txBody>
      </p:sp>
      <p:sp>
        <p:nvSpPr>
          <p:cNvPr id="5" name="Slide Number Placeholder 4">
            <a:extLst>
              <a:ext uri="{FF2B5EF4-FFF2-40B4-BE49-F238E27FC236}">
                <a16:creationId xmlns:a16="http://schemas.microsoft.com/office/drawing/2014/main" id="{461B8809-5324-935C-373A-805EC5C654F8}"/>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157769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2FA2-8EB5-ADD3-086E-A89CAEB7BBDE}"/>
              </a:ext>
            </a:extLst>
          </p:cNvPr>
          <p:cNvSpPr>
            <a:spLocks noGrp="1"/>
          </p:cNvSpPr>
          <p:nvPr>
            <p:ph type="title"/>
          </p:nvPr>
        </p:nvSpPr>
        <p:spPr/>
        <p:txBody>
          <a:bodyPr/>
          <a:lstStyle/>
          <a:p>
            <a:r>
              <a:rPr lang="en-US" dirty="0"/>
              <a:t>Early reporting of signs, symptoms of MSDs, continued</a:t>
            </a:r>
          </a:p>
        </p:txBody>
      </p:sp>
      <p:sp>
        <p:nvSpPr>
          <p:cNvPr id="3" name="Content Placeholder 2">
            <a:extLst>
              <a:ext uri="{FF2B5EF4-FFF2-40B4-BE49-F238E27FC236}">
                <a16:creationId xmlns:a16="http://schemas.microsoft.com/office/drawing/2014/main" id="{186B2D15-2068-77C1-48AC-ED10F1759110}"/>
              </a:ext>
            </a:extLst>
          </p:cNvPr>
          <p:cNvSpPr>
            <a:spLocks noGrp="1"/>
          </p:cNvSpPr>
          <p:nvPr>
            <p:ph idx="1"/>
          </p:nvPr>
        </p:nvSpPr>
        <p:spPr/>
        <p:txBody>
          <a:bodyPr>
            <a:normAutofit/>
          </a:bodyPr>
          <a:lstStyle/>
          <a:p>
            <a:pPr>
              <a:spcBef>
                <a:spcPts val="600"/>
              </a:spcBef>
              <a:spcAft>
                <a:spcPts val="600"/>
              </a:spcAft>
            </a:pPr>
            <a:r>
              <a:rPr lang="en-US" sz="2400" dirty="0"/>
              <a:t>guides job modifications;</a:t>
            </a:r>
          </a:p>
          <a:p>
            <a:pPr>
              <a:spcBef>
                <a:spcPts val="600"/>
              </a:spcBef>
              <a:spcAft>
                <a:spcPts val="600"/>
              </a:spcAft>
            </a:pPr>
            <a:r>
              <a:rPr lang="en-US" sz="2400" dirty="0"/>
              <a:t>provides a mechanism to track and trend MSD injuries; and</a:t>
            </a:r>
          </a:p>
          <a:p>
            <a:pPr>
              <a:spcBef>
                <a:spcPts val="600"/>
              </a:spcBef>
              <a:spcAft>
                <a:spcPts val="600"/>
              </a:spcAft>
            </a:pPr>
            <a:r>
              <a:rPr lang="en-US" sz="2400" dirty="0"/>
              <a:t>enables assessment of the effectiveness of work </a:t>
            </a:r>
            <a:r>
              <a:rPr lang="en-US" sz="2400"/>
              <a:t>changes.</a:t>
            </a:r>
            <a:endParaRPr lang="en-US" sz="2400" dirty="0"/>
          </a:p>
        </p:txBody>
      </p:sp>
      <p:sp>
        <p:nvSpPr>
          <p:cNvPr id="5" name="Slide Number Placeholder 4">
            <a:extLst>
              <a:ext uri="{FF2B5EF4-FFF2-40B4-BE49-F238E27FC236}">
                <a16:creationId xmlns:a16="http://schemas.microsoft.com/office/drawing/2014/main" id="{41136A87-DAF9-D49B-93F3-F768693784F5}"/>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605320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A92B-61B1-2D77-301B-DAB2F116FC7B}"/>
              </a:ext>
            </a:extLst>
          </p:cNvPr>
          <p:cNvSpPr>
            <a:spLocks noGrp="1"/>
          </p:cNvSpPr>
          <p:nvPr>
            <p:ph type="title"/>
          </p:nvPr>
        </p:nvSpPr>
        <p:spPr/>
        <p:txBody>
          <a:bodyPr/>
          <a:lstStyle/>
          <a:p>
            <a:r>
              <a:rPr lang="en-US" dirty="0"/>
              <a:t>MDS signs, symptoms may include</a:t>
            </a:r>
          </a:p>
        </p:txBody>
      </p:sp>
      <p:sp>
        <p:nvSpPr>
          <p:cNvPr id="6" name="Content Placeholder 5">
            <a:extLst>
              <a:ext uri="{FF2B5EF4-FFF2-40B4-BE49-F238E27FC236}">
                <a16:creationId xmlns:a16="http://schemas.microsoft.com/office/drawing/2014/main" id="{808467C4-C5DB-0157-19B8-4E7919BC14D2}"/>
              </a:ext>
            </a:extLst>
          </p:cNvPr>
          <p:cNvSpPr>
            <a:spLocks noGrp="1"/>
          </p:cNvSpPr>
          <p:nvPr>
            <p:ph sz="half" idx="1"/>
          </p:nvPr>
        </p:nvSpPr>
        <p:spPr/>
        <p:txBody>
          <a:bodyPr>
            <a:noAutofit/>
          </a:bodyPr>
          <a:lstStyle/>
          <a:p>
            <a:pPr>
              <a:spcBef>
                <a:spcPts val="600"/>
              </a:spcBef>
              <a:spcAft>
                <a:spcPts val="600"/>
              </a:spcAft>
            </a:pPr>
            <a:r>
              <a:rPr lang="en-US" sz="2400" dirty="0"/>
              <a:t>Fatigue</a:t>
            </a:r>
          </a:p>
          <a:p>
            <a:pPr>
              <a:spcBef>
                <a:spcPts val="600"/>
              </a:spcBef>
              <a:spcAft>
                <a:spcPts val="600"/>
              </a:spcAft>
            </a:pPr>
            <a:r>
              <a:rPr lang="en-US" sz="2400"/>
              <a:t>Soreness</a:t>
            </a:r>
            <a:endParaRPr lang="en-US" sz="2400" dirty="0"/>
          </a:p>
          <a:p>
            <a:pPr>
              <a:spcBef>
                <a:spcPts val="600"/>
              </a:spcBef>
              <a:spcAft>
                <a:spcPts val="600"/>
              </a:spcAft>
            </a:pPr>
            <a:r>
              <a:rPr lang="en-US" sz="2400" dirty="0"/>
              <a:t>Aches and pain (aching or sharp)</a:t>
            </a:r>
          </a:p>
          <a:p>
            <a:pPr>
              <a:spcBef>
                <a:spcPts val="600"/>
              </a:spcBef>
              <a:spcAft>
                <a:spcPts val="600"/>
              </a:spcAft>
            </a:pPr>
            <a:r>
              <a:rPr lang="en-US" sz="2400" dirty="0"/>
              <a:t>Weakness</a:t>
            </a:r>
          </a:p>
          <a:p>
            <a:pPr>
              <a:spcBef>
                <a:spcPts val="600"/>
              </a:spcBef>
              <a:spcAft>
                <a:spcPts val="600"/>
              </a:spcAft>
            </a:pPr>
            <a:r>
              <a:rPr lang="en-US" sz="2400" dirty="0"/>
              <a:t>Discomfort</a:t>
            </a:r>
          </a:p>
          <a:p>
            <a:pPr>
              <a:spcBef>
                <a:spcPts val="600"/>
              </a:spcBef>
              <a:spcAft>
                <a:spcPts val="600"/>
              </a:spcAft>
            </a:pPr>
            <a:r>
              <a:rPr lang="en-US" sz="2400" dirty="0"/>
              <a:t>Tenderness</a:t>
            </a:r>
          </a:p>
          <a:p>
            <a:pPr>
              <a:spcBef>
                <a:spcPts val="600"/>
              </a:spcBef>
              <a:spcAft>
                <a:spcPts val="600"/>
              </a:spcAft>
            </a:pPr>
            <a:r>
              <a:rPr lang="en-US" sz="2400" dirty="0"/>
              <a:t>Burning</a:t>
            </a:r>
          </a:p>
          <a:p>
            <a:pPr>
              <a:spcBef>
                <a:spcPts val="600"/>
              </a:spcBef>
              <a:spcAft>
                <a:spcPts val="600"/>
              </a:spcAft>
            </a:pPr>
            <a:r>
              <a:rPr lang="en-US" sz="2400" dirty="0"/>
              <a:t>Tingling</a:t>
            </a:r>
          </a:p>
        </p:txBody>
      </p:sp>
      <p:sp>
        <p:nvSpPr>
          <p:cNvPr id="7" name="Content Placeholder 6">
            <a:extLst>
              <a:ext uri="{FF2B5EF4-FFF2-40B4-BE49-F238E27FC236}">
                <a16:creationId xmlns:a16="http://schemas.microsoft.com/office/drawing/2014/main" id="{9DCF1439-3027-6E18-4E61-8B1715558AA9}"/>
              </a:ext>
            </a:extLst>
          </p:cNvPr>
          <p:cNvSpPr>
            <a:spLocks noGrp="1"/>
          </p:cNvSpPr>
          <p:nvPr>
            <p:ph sz="half" idx="2"/>
          </p:nvPr>
        </p:nvSpPr>
        <p:spPr/>
        <p:txBody>
          <a:bodyPr>
            <a:noAutofit/>
          </a:bodyPr>
          <a:lstStyle/>
          <a:p>
            <a:pPr>
              <a:spcBef>
                <a:spcPts val="600"/>
              </a:spcBef>
              <a:spcAft>
                <a:spcPts val="600"/>
              </a:spcAft>
            </a:pPr>
            <a:r>
              <a:rPr lang="en-US" sz="2400"/>
              <a:t>Numbness</a:t>
            </a:r>
            <a:endParaRPr lang="en-US" sz="2400" dirty="0"/>
          </a:p>
          <a:p>
            <a:pPr>
              <a:spcBef>
                <a:spcPts val="600"/>
              </a:spcBef>
              <a:spcAft>
                <a:spcPts val="600"/>
              </a:spcAft>
            </a:pPr>
            <a:r>
              <a:rPr lang="en-US" sz="2400"/>
              <a:t>Stiffness</a:t>
            </a:r>
            <a:endParaRPr lang="en-US" sz="2400" dirty="0"/>
          </a:p>
          <a:p>
            <a:pPr>
              <a:spcBef>
                <a:spcPts val="600"/>
              </a:spcBef>
              <a:spcAft>
                <a:spcPts val="600"/>
              </a:spcAft>
            </a:pPr>
            <a:r>
              <a:rPr lang="en-US" sz="2400"/>
              <a:t>Swelling</a:t>
            </a:r>
            <a:endParaRPr lang="en-US" sz="2400" dirty="0"/>
          </a:p>
          <a:p>
            <a:pPr>
              <a:spcBef>
                <a:spcPts val="600"/>
              </a:spcBef>
              <a:spcAft>
                <a:spcPts val="600"/>
              </a:spcAft>
            </a:pPr>
            <a:r>
              <a:rPr lang="en-US" sz="2400" dirty="0"/>
              <a:t>Loss of coordination</a:t>
            </a:r>
          </a:p>
          <a:p>
            <a:pPr>
              <a:spcBef>
                <a:spcPts val="600"/>
              </a:spcBef>
              <a:spcAft>
                <a:spcPts val="600"/>
              </a:spcAft>
            </a:pPr>
            <a:r>
              <a:rPr lang="en-US" sz="2400" dirty="0"/>
              <a:t>Body parts “falling asleep”</a:t>
            </a:r>
          </a:p>
          <a:p>
            <a:pPr>
              <a:spcBef>
                <a:spcPts val="600"/>
              </a:spcBef>
              <a:spcAft>
                <a:spcPts val="600"/>
              </a:spcAft>
            </a:pPr>
            <a:r>
              <a:rPr lang="en-US" sz="2400" dirty="0"/>
              <a:t>Loss of strength</a:t>
            </a:r>
          </a:p>
          <a:p>
            <a:pPr>
              <a:spcBef>
                <a:spcPts val="600"/>
              </a:spcBef>
              <a:spcAft>
                <a:spcPts val="600"/>
              </a:spcAft>
            </a:pPr>
            <a:r>
              <a:rPr lang="en-US" sz="2400" dirty="0"/>
              <a:t>Loss of joint movement</a:t>
            </a:r>
          </a:p>
          <a:p>
            <a:pPr>
              <a:spcBef>
                <a:spcPts val="600"/>
              </a:spcBef>
              <a:spcAft>
                <a:spcPts val="600"/>
              </a:spcAft>
            </a:pPr>
            <a:r>
              <a:rPr lang="en-US" sz="2400" dirty="0"/>
              <a:t>Trouble sleeping due to pain</a:t>
            </a:r>
          </a:p>
        </p:txBody>
      </p:sp>
      <p:sp>
        <p:nvSpPr>
          <p:cNvPr id="5" name="Slide Number Placeholder 4">
            <a:extLst>
              <a:ext uri="{FF2B5EF4-FFF2-40B4-BE49-F238E27FC236}">
                <a16:creationId xmlns:a16="http://schemas.microsoft.com/office/drawing/2014/main" id="{2C96F81B-AEA4-5F9D-5F4A-EDB3D70F8668}"/>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500770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639C0B-29EB-F456-D53B-68B9BEE6AF10}"/>
              </a:ext>
            </a:extLst>
          </p:cNvPr>
          <p:cNvSpPr>
            <a:spLocks noGrp="1"/>
          </p:cNvSpPr>
          <p:nvPr>
            <p:ph type="title"/>
          </p:nvPr>
        </p:nvSpPr>
        <p:spPr/>
        <p:txBody>
          <a:bodyPr/>
          <a:lstStyle/>
          <a:p>
            <a:r>
              <a:rPr lang="en-US" dirty="0"/>
              <a:t>MSD signs, symptoms may include</a:t>
            </a:r>
          </a:p>
        </p:txBody>
      </p:sp>
      <p:sp>
        <p:nvSpPr>
          <p:cNvPr id="8" name="Content Placeholder 7">
            <a:extLst>
              <a:ext uri="{FF2B5EF4-FFF2-40B4-BE49-F238E27FC236}">
                <a16:creationId xmlns:a16="http://schemas.microsoft.com/office/drawing/2014/main" id="{ABC41E7A-A84E-F761-2356-0074A237CA67}"/>
              </a:ext>
            </a:extLst>
          </p:cNvPr>
          <p:cNvSpPr>
            <a:spLocks noGrp="1"/>
          </p:cNvSpPr>
          <p:nvPr>
            <p:ph sz="quarter" idx="10"/>
          </p:nvPr>
        </p:nvSpPr>
        <p:spPr/>
        <p:txBody>
          <a:bodyPr>
            <a:normAutofit fontScale="92500" lnSpcReduction="10000"/>
          </a:bodyPr>
          <a:lstStyle/>
          <a:p>
            <a:pPr>
              <a:lnSpc>
                <a:spcPct val="110000"/>
              </a:lnSpc>
              <a:spcBef>
                <a:spcPts val="600"/>
              </a:spcBef>
              <a:spcAft>
                <a:spcPts val="600"/>
              </a:spcAft>
            </a:pPr>
            <a:r>
              <a:rPr lang="en-US" sz="2600" dirty="0"/>
              <a:t>Fatigue</a:t>
            </a:r>
          </a:p>
          <a:p>
            <a:pPr>
              <a:lnSpc>
                <a:spcPct val="110000"/>
              </a:lnSpc>
              <a:spcBef>
                <a:spcPts val="600"/>
              </a:spcBef>
              <a:spcAft>
                <a:spcPts val="600"/>
              </a:spcAft>
            </a:pPr>
            <a:r>
              <a:rPr lang="en-US" sz="2600"/>
              <a:t>Soreness</a:t>
            </a:r>
            <a:endParaRPr lang="en-US" sz="2600" dirty="0"/>
          </a:p>
          <a:p>
            <a:pPr>
              <a:lnSpc>
                <a:spcPct val="110000"/>
              </a:lnSpc>
              <a:spcBef>
                <a:spcPts val="600"/>
              </a:spcBef>
              <a:spcAft>
                <a:spcPts val="600"/>
              </a:spcAft>
            </a:pPr>
            <a:r>
              <a:rPr lang="en-US" sz="2600" dirty="0"/>
              <a:t>Aches and pain (aching or sharp)</a:t>
            </a:r>
          </a:p>
          <a:p>
            <a:pPr>
              <a:lnSpc>
                <a:spcPct val="110000"/>
              </a:lnSpc>
              <a:spcBef>
                <a:spcPts val="600"/>
              </a:spcBef>
              <a:spcAft>
                <a:spcPts val="600"/>
              </a:spcAft>
            </a:pPr>
            <a:r>
              <a:rPr lang="en-US" sz="2600" dirty="0"/>
              <a:t>Weakness</a:t>
            </a:r>
          </a:p>
          <a:p>
            <a:pPr>
              <a:lnSpc>
                <a:spcPct val="110000"/>
              </a:lnSpc>
              <a:spcBef>
                <a:spcPts val="600"/>
              </a:spcBef>
              <a:spcAft>
                <a:spcPts val="600"/>
              </a:spcAft>
            </a:pPr>
            <a:r>
              <a:rPr lang="en-US" sz="2600" dirty="0"/>
              <a:t>Discomfort</a:t>
            </a:r>
          </a:p>
          <a:p>
            <a:pPr>
              <a:lnSpc>
                <a:spcPct val="110000"/>
              </a:lnSpc>
              <a:spcBef>
                <a:spcPts val="600"/>
              </a:spcBef>
              <a:spcAft>
                <a:spcPts val="600"/>
              </a:spcAft>
            </a:pPr>
            <a:r>
              <a:rPr lang="en-US" sz="2600" dirty="0"/>
              <a:t>Tenderness</a:t>
            </a:r>
          </a:p>
          <a:p>
            <a:pPr>
              <a:lnSpc>
                <a:spcPct val="110000"/>
              </a:lnSpc>
              <a:spcBef>
                <a:spcPts val="600"/>
              </a:spcBef>
              <a:spcAft>
                <a:spcPts val="600"/>
              </a:spcAft>
            </a:pPr>
            <a:r>
              <a:rPr lang="en-US" sz="2600" dirty="0"/>
              <a:t>Burning</a:t>
            </a:r>
          </a:p>
          <a:p>
            <a:pPr>
              <a:lnSpc>
                <a:spcPct val="110000"/>
              </a:lnSpc>
              <a:spcBef>
                <a:spcPts val="600"/>
              </a:spcBef>
              <a:spcAft>
                <a:spcPts val="600"/>
              </a:spcAft>
            </a:pPr>
            <a:r>
              <a:rPr lang="en-US" sz="2600"/>
              <a:t>Tingling</a:t>
            </a:r>
            <a:endParaRPr lang="en-US" sz="2600" dirty="0"/>
          </a:p>
        </p:txBody>
      </p:sp>
    </p:spTree>
    <p:extLst>
      <p:ext uri="{BB962C8B-B14F-4D97-AF65-F5344CB8AC3E}">
        <p14:creationId xmlns:p14="http://schemas.microsoft.com/office/powerpoint/2010/main" val="858983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237BE-0EB1-98B2-3AC4-FB94A5D0D0FB}"/>
              </a:ext>
            </a:extLst>
          </p:cNvPr>
          <p:cNvSpPr>
            <a:spLocks noGrp="1"/>
          </p:cNvSpPr>
          <p:nvPr>
            <p:ph type="title"/>
          </p:nvPr>
        </p:nvSpPr>
        <p:spPr/>
        <p:txBody>
          <a:bodyPr/>
          <a:lstStyle/>
          <a:p>
            <a:r>
              <a:rPr lang="en-US" dirty="0"/>
              <a:t>MSD signs, symptoms may include, continued</a:t>
            </a:r>
          </a:p>
        </p:txBody>
      </p:sp>
      <p:sp>
        <p:nvSpPr>
          <p:cNvPr id="3" name="Content Placeholder 2">
            <a:extLst>
              <a:ext uri="{FF2B5EF4-FFF2-40B4-BE49-F238E27FC236}">
                <a16:creationId xmlns:a16="http://schemas.microsoft.com/office/drawing/2014/main" id="{83064141-8DF8-7CA2-861F-C30CAAB2021B}"/>
              </a:ext>
            </a:extLst>
          </p:cNvPr>
          <p:cNvSpPr>
            <a:spLocks noGrp="1"/>
          </p:cNvSpPr>
          <p:nvPr>
            <p:ph sz="quarter" idx="10"/>
          </p:nvPr>
        </p:nvSpPr>
        <p:spPr/>
        <p:txBody>
          <a:bodyPr>
            <a:normAutofit fontScale="92500" lnSpcReduction="10000"/>
          </a:bodyPr>
          <a:lstStyle/>
          <a:p>
            <a:pPr>
              <a:lnSpc>
                <a:spcPct val="110000"/>
              </a:lnSpc>
              <a:spcBef>
                <a:spcPts val="600"/>
              </a:spcBef>
              <a:spcAft>
                <a:spcPts val="600"/>
              </a:spcAft>
            </a:pPr>
            <a:r>
              <a:rPr lang="en-US" sz="2600"/>
              <a:t>Numbness</a:t>
            </a:r>
            <a:endParaRPr lang="en-US" sz="2600" dirty="0"/>
          </a:p>
          <a:p>
            <a:pPr>
              <a:lnSpc>
                <a:spcPct val="110000"/>
              </a:lnSpc>
              <a:spcBef>
                <a:spcPts val="600"/>
              </a:spcBef>
              <a:spcAft>
                <a:spcPts val="600"/>
              </a:spcAft>
            </a:pPr>
            <a:r>
              <a:rPr lang="en-US" sz="2600"/>
              <a:t>Stiffness</a:t>
            </a:r>
            <a:endParaRPr lang="en-US" sz="2600" dirty="0"/>
          </a:p>
          <a:p>
            <a:pPr>
              <a:lnSpc>
                <a:spcPct val="110000"/>
              </a:lnSpc>
              <a:spcBef>
                <a:spcPts val="600"/>
              </a:spcBef>
              <a:spcAft>
                <a:spcPts val="600"/>
              </a:spcAft>
            </a:pPr>
            <a:r>
              <a:rPr lang="en-US" sz="2600"/>
              <a:t>Swelling</a:t>
            </a:r>
            <a:endParaRPr lang="en-US" sz="2600" dirty="0"/>
          </a:p>
          <a:p>
            <a:pPr>
              <a:lnSpc>
                <a:spcPct val="110000"/>
              </a:lnSpc>
              <a:spcBef>
                <a:spcPts val="600"/>
              </a:spcBef>
              <a:spcAft>
                <a:spcPts val="600"/>
              </a:spcAft>
            </a:pPr>
            <a:r>
              <a:rPr lang="en-US" sz="2600" dirty="0"/>
              <a:t>Loss </a:t>
            </a:r>
            <a:r>
              <a:rPr lang="en-US" sz="2600"/>
              <a:t>of coordination</a:t>
            </a:r>
            <a:endParaRPr lang="en-US" sz="2600" dirty="0"/>
          </a:p>
          <a:p>
            <a:pPr>
              <a:lnSpc>
                <a:spcPct val="110000"/>
              </a:lnSpc>
              <a:spcBef>
                <a:spcPts val="600"/>
              </a:spcBef>
              <a:spcAft>
                <a:spcPts val="600"/>
              </a:spcAft>
            </a:pPr>
            <a:r>
              <a:rPr lang="en-US" sz="2600" dirty="0"/>
              <a:t>Body parts “falling asleep”</a:t>
            </a:r>
          </a:p>
          <a:p>
            <a:pPr>
              <a:lnSpc>
                <a:spcPct val="110000"/>
              </a:lnSpc>
              <a:spcBef>
                <a:spcPts val="600"/>
              </a:spcBef>
              <a:spcAft>
                <a:spcPts val="600"/>
              </a:spcAft>
            </a:pPr>
            <a:r>
              <a:rPr lang="en-US" sz="2600" dirty="0"/>
              <a:t>Loss of strength</a:t>
            </a:r>
          </a:p>
          <a:p>
            <a:pPr>
              <a:lnSpc>
                <a:spcPct val="110000"/>
              </a:lnSpc>
              <a:spcBef>
                <a:spcPts val="600"/>
              </a:spcBef>
              <a:spcAft>
                <a:spcPts val="600"/>
              </a:spcAft>
            </a:pPr>
            <a:r>
              <a:rPr lang="en-US" sz="2600" dirty="0"/>
              <a:t>Loss of joint movement</a:t>
            </a:r>
          </a:p>
          <a:p>
            <a:pPr>
              <a:lnSpc>
                <a:spcPct val="110000"/>
              </a:lnSpc>
              <a:spcBef>
                <a:spcPts val="600"/>
              </a:spcBef>
              <a:spcAft>
                <a:spcPts val="600"/>
              </a:spcAft>
            </a:pPr>
            <a:r>
              <a:rPr lang="en-US" sz="2600" dirty="0"/>
              <a:t>Trouble sleeping due </a:t>
            </a:r>
            <a:r>
              <a:rPr lang="en-US" sz="2600"/>
              <a:t>to pain</a:t>
            </a:r>
            <a:endParaRPr lang="en-US" sz="2600" dirty="0"/>
          </a:p>
        </p:txBody>
      </p:sp>
    </p:spTree>
    <p:extLst>
      <p:ext uri="{BB962C8B-B14F-4D97-AF65-F5344CB8AC3E}">
        <p14:creationId xmlns:p14="http://schemas.microsoft.com/office/powerpoint/2010/main" val="4247068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81FBB8-7E8E-A1F6-2482-D744254AB288}"/>
              </a:ext>
            </a:extLst>
          </p:cNvPr>
          <p:cNvSpPr>
            <a:spLocks noGrp="1"/>
          </p:cNvSpPr>
          <p:nvPr>
            <p:ph type="title"/>
          </p:nvPr>
        </p:nvSpPr>
        <p:spPr/>
        <p:txBody>
          <a:bodyPr/>
          <a:lstStyle/>
          <a:p>
            <a:r>
              <a:rPr lang="en-US" dirty="0"/>
              <a:t>OSHA recordkeeping requirements </a:t>
            </a:r>
          </a:p>
        </p:txBody>
      </p:sp>
      <p:sp>
        <p:nvSpPr>
          <p:cNvPr id="7" name="Content Placeholder 6">
            <a:extLst>
              <a:ext uri="{FF2B5EF4-FFF2-40B4-BE49-F238E27FC236}">
                <a16:creationId xmlns:a16="http://schemas.microsoft.com/office/drawing/2014/main" id="{EF4A0160-1561-3381-0802-2A4BA833ED7B}"/>
              </a:ext>
            </a:extLst>
          </p:cNvPr>
          <p:cNvSpPr>
            <a:spLocks noGrp="1"/>
          </p:cNvSpPr>
          <p:nvPr>
            <p:ph idx="1"/>
          </p:nvPr>
        </p:nvSpPr>
        <p:spPr/>
        <p:txBody>
          <a:bodyPr/>
          <a:lstStyle/>
          <a:p>
            <a:pPr>
              <a:spcBef>
                <a:spcPts val="600"/>
              </a:spcBef>
              <a:spcAft>
                <a:spcPts val="600"/>
              </a:spcAft>
            </a:pPr>
            <a:r>
              <a:rPr lang="en-US" sz="2400" dirty="0"/>
              <a:t>It is important to know there are requirements under 1904 for OSHA recordkeeping that you will need to consider when establishing or evaluating your procedures for reporting early signs and symptoms of musculoskeletal injuries.</a:t>
            </a:r>
          </a:p>
          <a:p>
            <a:pPr>
              <a:spcBef>
                <a:spcPts val="600"/>
              </a:spcBef>
              <a:spcAft>
                <a:spcPts val="600"/>
              </a:spcAft>
            </a:pPr>
            <a:r>
              <a:rPr lang="en-US" sz="2400" dirty="0"/>
              <a:t>Some injuries or illnesses reported to you may reach the level of needing to be on the OSHA 300 log; others may not reach that level. It is essential you understand what makes an injury or illness recordable.</a:t>
            </a:r>
          </a:p>
          <a:p>
            <a:pPr>
              <a:spcBef>
                <a:spcPts val="600"/>
              </a:spcBef>
              <a:spcAft>
                <a:spcPts val="600"/>
              </a:spcAft>
            </a:pPr>
            <a:r>
              <a:rPr lang="en-US" sz="2400" dirty="0"/>
              <a:t>OSHA recordkeeping also has an employee involvement aspect that must be </a:t>
            </a:r>
            <a:r>
              <a:rPr lang="en-US" sz="2400"/>
              <a:t>addressed.</a:t>
            </a:r>
            <a:endParaRPr lang="en-US" sz="2400" dirty="0"/>
          </a:p>
        </p:txBody>
      </p:sp>
      <p:sp>
        <p:nvSpPr>
          <p:cNvPr id="5" name="Slide Number Placeholder 4">
            <a:extLst>
              <a:ext uri="{FF2B5EF4-FFF2-40B4-BE49-F238E27FC236}">
                <a16:creationId xmlns:a16="http://schemas.microsoft.com/office/drawing/2014/main" id="{DF8BB612-BF04-C051-67F5-F13E75A28B56}"/>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4017962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A3D5-091C-F9C7-BE92-FFB14CDA7619}"/>
              </a:ext>
            </a:extLst>
          </p:cNvPr>
          <p:cNvSpPr>
            <a:spLocks noGrp="1"/>
          </p:cNvSpPr>
          <p:nvPr>
            <p:ph type="title"/>
          </p:nvPr>
        </p:nvSpPr>
        <p:spPr/>
        <p:txBody>
          <a:bodyPr/>
          <a:lstStyle/>
          <a:p>
            <a:r>
              <a:rPr lang="en-US" dirty="0"/>
              <a:t>Basic requirement for OSHA recordkeeping</a:t>
            </a:r>
          </a:p>
        </p:txBody>
      </p:sp>
      <p:sp>
        <p:nvSpPr>
          <p:cNvPr id="3" name="Content Placeholder 2">
            <a:extLst>
              <a:ext uri="{FF2B5EF4-FFF2-40B4-BE49-F238E27FC236}">
                <a16:creationId xmlns:a16="http://schemas.microsoft.com/office/drawing/2014/main" id="{5FAA4DB1-082D-2C3E-313D-1EB40888B650}"/>
              </a:ext>
            </a:extLst>
          </p:cNvPr>
          <p:cNvSpPr>
            <a:spLocks noGrp="1"/>
          </p:cNvSpPr>
          <p:nvPr>
            <p:ph idx="1"/>
          </p:nvPr>
        </p:nvSpPr>
        <p:spPr/>
        <p:txBody>
          <a:bodyPr>
            <a:noAutofit/>
          </a:bodyPr>
          <a:lstStyle/>
          <a:p>
            <a:pPr marL="0" indent="0">
              <a:spcBef>
                <a:spcPts val="600"/>
              </a:spcBef>
              <a:spcAft>
                <a:spcPts val="600"/>
              </a:spcAft>
              <a:buNone/>
            </a:pPr>
            <a:r>
              <a:rPr lang="en-US" sz="2400" dirty="0"/>
              <a:t>Your employees and their representatives must be involved in the recordkeeping system in several ways. You must:</a:t>
            </a:r>
          </a:p>
          <a:p>
            <a:pPr>
              <a:spcBef>
                <a:spcPts val="600"/>
              </a:spcBef>
              <a:spcAft>
                <a:spcPts val="600"/>
              </a:spcAft>
            </a:pPr>
            <a:r>
              <a:rPr lang="en-US" sz="2400" dirty="0"/>
              <a:t>inform each </a:t>
            </a:r>
            <a:r>
              <a:rPr lang="en-US" sz="2400"/>
              <a:t>employee about </a:t>
            </a:r>
            <a:r>
              <a:rPr lang="en-US" sz="2400" dirty="0"/>
              <a:t>how they are to report a work-related injury or illness to you;</a:t>
            </a:r>
          </a:p>
          <a:p>
            <a:pPr>
              <a:spcBef>
                <a:spcPts val="600"/>
              </a:spcBef>
              <a:spcAft>
                <a:spcPts val="600"/>
              </a:spcAft>
            </a:pPr>
            <a:r>
              <a:rPr lang="en-US" sz="2400" dirty="0"/>
              <a:t>provide employees with the information described in paragraph (b)(1)(iii) of this section; and</a:t>
            </a:r>
          </a:p>
          <a:p>
            <a:pPr>
              <a:spcBef>
                <a:spcPts val="600"/>
              </a:spcBef>
              <a:spcAft>
                <a:spcPts val="600"/>
              </a:spcAft>
            </a:pPr>
            <a:r>
              <a:rPr lang="en-US" sz="2400" dirty="0"/>
              <a:t>provide access to your injury and illness records for your employees and their representatives as described in paragraph (b)(2) of this section.</a:t>
            </a:r>
          </a:p>
          <a:p>
            <a:pPr marL="0" indent="0">
              <a:spcBef>
                <a:spcPts val="600"/>
              </a:spcBef>
              <a:spcAft>
                <a:spcPts val="600"/>
              </a:spcAft>
              <a:buNone/>
            </a:pPr>
            <a:r>
              <a:rPr lang="en-US" sz="2400" dirty="0"/>
              <a:t>See 1904.35(a) through 1904.35(a)(3</a:t>
            </a:r>
            <a:r>
              <a:rPr lang="en-US" sz="2400"/>
              <a:t>) at </a:t>
            </a:r>
            <a:r>
              <a:rPr lang="en-US" sz="2400">
                <a:hlinkClick r:id="rId2"/>
              </a:rPr>
              <a:t>osha</a:t>
            </a:r>
            <a:r>
              <a:rPr lang="en-US" sz="2400" dirty="0">
                <a:hlinkClick r:id="rId2"/>
              </a:rPr>
              <a:t>.gov</a:t>
            </a:r>
            <a:r>
              <a:rPr lang="en-US" sz="2400">
                <a:hlinkClick r:id="rId2"/>
              </a:rPr>
              <a:t>/laws-regs</a:t>
            </a:r>
            <a:r>
              <a:rPr lang="en-US" sz="2400" dirty="0">
                <a:hlinkClick r:id="rId2"/>
              </a:rPr>
              <a:t>/regulations/standardnumber</a:t>
            </a:r>
            <a:r>
              <a:rPr lang="en-US" sz="2400">
                <a:hlinkClick r:id="rId2"/>
              </a:rPr>
              <a:t>/1904/1904.35</a:t>
            </a:r>
            <a:r>
              <a:rPr lang="en-US" sz="2400"/>
              <a:t>.</a:t>
            </a:r>
            <a:endParaRPr lang="en-US" sz="2400" dirty="0"/>
          </a:p>
        </p:txBody>
      </p:sp>
      <p:sp>
        <p:nvSpPr>
          <p:cNvPr id="5" name="Slide Number Placeholder 4">
            <a:extLst>
              <a:ext uri="{FF2B5EF4-FFF2-40B4-BE49-F238E27FC236}">
                <a16:creationId xmlns:a16="http://schemas.microsoft.com/office/drawing/2014/main" id="{9EDC7DF0-65B2-59C2-D8FD-A5235D3E3D39}"/>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1129757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6C30-D167-184A-C6DA-071770B6FE49}"/>
              </a:ext>
            </a:extLst>
          </p:cNvPr>
          <p:cNvSpPr>
            <a:spLocks noGrp="1"/>
          </p:cNvSpPr>
          <p:nvPr>
            <p:ph type="title"/>
          </p:nvPr>
        </p:nvSpPr>
        <p:spPr/>
        <p:txBody>
          <a:bodyPr>
            <a:noAutofit/>
          </a:bodyPr>
          <a:lstStyle/>
          <a:p>
            <a:r>
              <a:rPr lang="en-US" dirty="0"/>
              <a:t>OSHA recordkeeping – employee reporting of injuries, illnesses</a:t>
            </a:r>
          </a:p>
        </p:txBody>
      </p:sp>
      <p:sp>
        <p:nvSpPr>
          <p:cNvPr id="3" name="Content Placeholder 2">
            <a:extLst>
              <a:ext uri="{FF2B5EF4-FFF2-40B4-BE49-F238E27FC236}">
                <a16:creationId xmlns:a16="http://schemas.microsoft.com/office/drawing/2014/main" id="{05F5FCAE-9921-DB1D-32E2-365C94502E99}"/>
              </a:ext>
            </a:extLst>
          </p:cNvPr>
          <p:cNvSpPr>
            <a:spLocks noGrp="1"/>
          </p:cNvSpPr>
          <p:nvPr>
            <p:ph idx="1"/>
          </p:nvPr>
        </p:nvSpPr>
        <p:spPr>
          <a:xfrm>
            <a:off x="838200" y="1594624"/>
            <a:ext cx="10663106" cy="4582339"/>
          </a:xfrm>
        </p:spPr>
        <p:txBody>
          <a:bodyPr>
            <a:normAutofit/>
          </a:bodyPr>
          <a:lstStyle/>
          <a:p>
            <a:pPr marL="0" indent="0">
              <a:spcBef>
                <a:spcPts val="600"/>
              </a:spcBef>
              <a:spcAft>
                <a:spcPts val="600"/>
              </a:spcAft>
              <a:buNone/>
            </a:pPr>
            <a:r>
              <a:rPr lang="en-US" sz="2400" dirty="0"/>
              <a:t>What must I do to ensure employees report work-related injuries and illnesses to me?</a:t>
            </a:r>
          </a:p>
          <a:p>
            <a:pPr>
              <a:spcBef>
                <a:spcPts val="600"/>
              </a:spcBef>
              <a:spcAft>
                <a:spcPts val="600"/>
              </a:spcAft>
            </a:pPr>
            <a:r>
              <a:rPr lang="en-US" sz="2400" dirty="0"/>
              <a:t>You must establish a reasonable procedure for employees to report work-related injuries and illnesses promptly and accurately. A procedure is not reasonable if it would deter or discourage a reasonable employee from accurately reporting a workplace injury or illness.</a:t>
            </a:r>
          </a:p>
          <a:p>
            <a:pPr>
              <a:spcBef>
                <a:spcPts val="600"/>
              </a:spcBef>
              <a:spcAft>
                <a:spcPts val="600"/>
              </a:spcAft>
            </a:pPr>
            <a:r>
              <a:rPr lang="en-US" sz="2400" dirty="0"/>
              <a:t>You must inform each employee of your procedure for reporting work-related injuries </a:t>
            </a:r>
            <a:r>
              <a:rPr lang="en-US" sz="2400"/>
              <a:t>and illnesses.</a:t>
            </a:r>
            <a:endParaRPr lang="en-US" sz="2400" dirty="0"/>
          </a:p>
        </p:txBody>
      </p:sp>
      <p:sp>
        <p:nvSpPr>
          <p:cNvPr id="5" name="Slide Number Placeholder 4">
            <a:extLst>
              <a:ext uri="{FF2B5EF4-FFF2-40B4-BE49-F238E27FC236}">
                <a16:creationId xmlns:a16="http://schemas.microsoft.com/office/drawing/2014/main" id="{2BDDD25D-C8CE-A6C9-26BF-BDF5F666D03A}"/>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2870716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10C5-8376-BA95-492E-DD8B0DC8D025}"/>
              </a:ext>
            </a:extLst>
          </p:cNvPr>
          <p:cNvSpPr>
            <a:spLocks noGrp="1"/>
          </p:cNvSpPr>
          <p:nvPr>
            <p:ph type="title"/>
          </p:nvPr>
        </p:nvSpPr>
        <p:spPr/>
        <p:txBody>
          <a:bodyPr>
            <a:noAutofit/>
          </a:bodyPr>
          <a:lstStyle/>
          <a:p>
            <a:r>
              <a:rPr lang="en-US" dirty="0"/>
              <a:t>OSHA recordkeeping – employee reporting of injuries, illnesses, continued</a:t>
            </a:r>
          </a:p>
        </p:txBody>
      </p:sp>
      <p:sp>
        <p:nvSpPr>
          <p:cNvPr id="3" name="Content Placeholder 2">
            <a:extLst>
              <a:ext uri="{FF2B5EF4-FFF2-40B4-BE49-F238E27FC236}">
                <a16:creationId xmlns:a16="http://schemas.microsoft.com/office/drawing/2014/main" id="{CAA03029-D1AB-04F5-677D-0598814E41ED}"/>
              </a:ext>
            </a:extLst>
          </p:cNvPr>
          <p:cNvSpPr>
            <a:spLocks noGrp="1"/>
          </p:cNvSpPr>
          <p:nvPr>
            <p:ph idx="1"/>
          </p:nvPr>
        </p:nvSpPr>
        <p:spPr/>
        <p:txBody>
          <a:bodyPr/>
          <a:lstStyle/>
          <a:p>
            <a:pPr>
              <a:spcBef>
                <a:spcPts val="600"/>
              </a:spcBef>
              <a:spcAft>
                <a:spcPts val="600"/>
              </a:spcAft>
            </a:pPr>
            <a:r>
              <a:rPr lang="en-US" sz="2400" dirty="0"/>
              <a:t>You must inform each employee:</a:t>
            </a:r>
          </a:p>
          <a:p>
            <a:pPr marL="457200" lvl="1">
              <a:spcBef>
                <a:spcPts val="600"/>
              </a:spcBef>
              <a:spcAft>
                <a:spcPts val="600"/>
              </a:spcAft>
              <a:buFont typeface="Wingdings" panose="05000000000000000000" pitchFamily="2" charset="2"/>
              <a:buChar char="§"/>
            </a:pPr>
            <a:r>
              <a:rPr lang="en-US" sz="2000" dirty="0"/>
              <a:t>they have the right to report work-related injuries and illnesses; and</a:t>
            </a:r>
          </a:p>
          <a:p>
            <a:pPr marL="457200" lvl="1">
              <a:spcBef>
                <a:spcPts val="600"/>
              </a:spcBef>
              <a:spcAft>
                <a:spcPts val="600"/>
              </a:spcAft>
              <a:buFont typeface="Wingdings" panose="05000000000000000000" pitchFamily="2" charset="2"/>
              <a:buChar char="§"/>
            </a:pPr>
            <a:r>
              <a:rPr lang="en-US" sz="2000" dirty="0"/>
              <a:t>employers are prohibited from discharging or discriminating against any employee for reporting work-related injuries or illnesses.</a:t>
            </a:r>
          </a:p>
          <a:p>
            <a:pPr>
              <a:spcBef>
                <a:spcPts val="600"/>
              </a:spcBef>
              <a:spcAft>
                <a:spcPts val="600"/>
              </a:spcAft>
            </a:pPr>
            <a:r>
              <a:rPr lang="en-US" sz="2400" dirty="0"/>
              <a:t>You must not discharge or in any manner discriminate against any employee for reporting a work-related injury or </a:t>
            </a:r>
            <a:r>
              <a:rPr lang="en-US" sz="2400"/>
              <a:t>illness.</a:t>
            </a:r>
            <a:endParaRPr lang="en-US" dirty="0"/>
          </a:p>
        </p:txBody>
      </p:sp>
      <p:sp>
        <p:nvSpPr>
          <p:cNvPr id="5" name="Slide Number Placeholder 4">
            <a:extLst>
              <a:ext uri="{FF2B5EF4-FFF2-40B4-BE49-F238E27FC236}">
                <a16:creationId xmlns:a16="http://schemas.microsoft.com/office/drawing/2014/main" id="{285180BB-7862-5958-DC4C-E4608FC526A0}"/>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518892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65D3E-53B4-2F0C-8882-6EC03A8A86C2}"/>
              </a:ext>
            </a:extLst>
          </p:cNvPr>
          <p:cNvSpPr>
            <a:spLocks noGrp="1"/>
          </p:cNvSpPr>
          <p:nvPr>
            <p:ph type="title"/>
          </p:nvPr>
        </p:nvSpPr>
        <p:spPr/>
        <p:txBody>
          <a:bodyPr/>
          <a:lstStyle/>
          <a:p>
            <a:r>
              <a:rPr lang="en-US" dirty="0"/>
              <a:t>Incentive programs</a:t>
            </a:r>
          </a:p>
        </p:txBody>
      </p:sp>
      <p:sp>
        <p:nvSpPr>
          <p:cNvPr id="3" name="Content Placeholder 2">
            <a:extLst>
              <a:ext uri="{FF2B5EF4-FFF2-40B4-BE49-F238E27FC236}">
                <a16:creationId xmlns:a16="http://schemas.microsoft.com/office/drawing/2014/main" id="{C6A5179F-577D-2ADE-389E-E6D7D78476DE}"/>
              </a:ext>
            </a:extLst>
          </p:cNvPr>
          <p:cNvSpPr>
            <a:spLocks noGrp="1"/>
          </p:cNvSpPr>
          <p:nvPr>
            <p:ph idx="1"/>
          </p:nvPr>
        </p:nvSpPr>
        <p:spPr/>
        <p:txBody>
          <a:bodyPr>
            <a:normAutofit/>
          </a:bodyPr>
          <a:lstStyle/>
          <a:p>
            <a:pPr marL="0" indent="0">
              <a:spcBef>
                <a:spcPts val="600"/>
              </a:spcBef>
              <a:spcAft>
                <a:spcPts val="600"/>
              </a:spcAft>
              <a:buNone/>
            </a:pPr>
            <a:r>
              <a:rPr lang="en-US" sz="2400" dirty="0"/>
              <a:t>Incentive programs may discourage reporting. Incentive programs are not banned by OSHA, but must be developed to not interfere with or discourage employee reporting. Guidance for development of incentive programs is included in the following standard interpretations:</a:t>
            </a:r>
          </a:p>
          <a:p>
            <a:pPr>
              <a:spcBef>
                <a:spcPts val="600"/>
              </a:spcBef>
              <a:spcAft>
                <a:spcPts val="600"/>
              </a:spcAft>
            </a:pPr>
            <a:r>
              <a:rPr lang="en-US" sz="2400" i="1" dirty="0"/>
              <a:t>Clarification </a:t>
            </a:r>
            <a:r>
              <a:rPr lang="en-US" sz="2400" i="1"/>
              <a:t>of OSHA’s </a:t>
            </a:r>
            <a:r>
              <a:rPr lang="en-US" sz="2400" i="1" dirty="0"/>
              <a:t>Position on Workplace Safety Incentive Programs and Post-Incident Drug Testing Under 29 C.F.R. §1904.35(b)(1)(</a:t>
            </a:r>
            <a:r>
              <a:rPr lang="en-US" sz="2400" i="1"/>
              <a:t>iv)</a:t>
            </a:r>
            <a:r>
              <a:rPr lang="en-US" sz="2400"/>
              <a:t> at </a:t>
            </a:r>
            <a:r>
              <a:rPr lang="en-US" sz="2400">
                <a:hlinkClick r:id="rId2"/>
              </a:rPr>
              <a:t>osha</a:t>
            </a:r>
            <a:r>
              <a:rPr lang="en-US" sz="2400" dirty="0">
                <a:hlinkClick r:id="rId2"/>
              </a:rPr>
              <a:t>.gov/laws-regs/standardinterpretations</a:t>
            </a:r>
            <a:r>
              <a:rPr lang="en-US" sz="2400">
                <a:hlinkClick r:id="rId2"/>
              </a:rPr>
              <a:t>/2018-10-11</a:t>
            </a:r>
            <a:r>
              <a:rPr lang="en-US" sz="2400"/>
              <a:t>; and</a:t>
            </a:r>
            <a:endParaRPr lang="en-US" sz="2400" dirty="0"/>
          </a:p>
          <a:p>
            <a:pPr>
              <a:spcBef>
                <a:spcPts val="600"/>
              </a:spcBef>
              <a:spcAft>
                <a:spcPts val="600"/>
              </a:spcAft>
            </a:pPr>
            <a:r>
              <a:rPr lang="en-US" sz="2400" i="1" dirty="0"/>
              <a:t>Employer Safety Incentive and Disincentive Policies </a:t>
            </a:r>
            <a:r>
              <a:rPr lang="en-US" sz="2400" i="1"/>
              <a:t>and Practices</a:t>
            </a:r>
            <a:r>
              <a:rPr lang="en-US" sz="2400"/>
              <a:t> at </a:t>
            </a:r>
            <a:r>
              <a:rPr lang="en-US" sz="2400">
                <a:hlinkClick r:id="rId3"/>
              </a:rPr>
              <a:t>osha</a:t>
            </a:r>
            <a:r>
              <a:rPr lang="en-US" sz="2400" dirty="0">
                <a:hlinkClick r:id="rId3"/>
              </a:rPr>
              <a:t>.gov/laws-regs/standardinterpretations</a:t>
            </a:r>
            <a:r>
              <a:rPr lang="en-US" sz="2400">
                <a:hlinkClick r:id="rId3"/>
              </a:rPr>
              <a:t>/2012-03-12-0</a:t>
            </a:r>
            <a:r>
              <a:rPr lang="en-US" sz="2400"/>
              <a:t>.</a:t>
            </a:r>
            <a:endParaRPr lang="en-US" sz="2400" dirty="0"/>
          </a:p>
        </p:txBody>
      </p:sp>
      <p:sp>
        <p:nvSpPr>
          <p:cNvPr id="5" name="Slide Number Placeholder 4">
            <a:extLst>
              <a:ext uri="{FF2B5EF4-FFF2-40B4-BE49-F238E27FC236}">
                <a16:creationId xmlns:a16="http://schemas.microsoft.com/office/drawing/2014/main" id="{0845C0B7-26D0-9A0D-F332-B6342B726EC7}"/>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2326439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Ergonomics – employee training</a:t>
            </a:r>
            <a:br>
              <a:rPr lang="en-US" dirty="0"/>
            </a:br>
            <a:r>
              <a:rPr lang="en-US" dirty="0"/>
              <a:t>Minnesota Statutes 182.677, subdivision 4</a:t>
            </a:r>
          </a:p>
        </p:txBody>
      </p:sp>
      <p:sp>
        <p:nvSpPr>
          <p:cNvPr id="9" name="Text Placeholder 2"/>
          <p:cNvSpPr>
            <a:spLocks noGrp="1"/>
          </p:cNvSpPr>
          <p:nvPr>
            <p:ph type="body" sz="quarter" idx="18"/>
          </p:nvPr>
        </p:nvSpPr>
        <p:spPr>
          <a:xfrm>
            <a:off x="838200" y="5041204"/>
            <a:ext cx="10515600" cy="610566"/>
          </a:xfrm>
        </p:spPr>
        <p:txBody>
          <a:bodyPr/>
          <a:lstStyle/>
          <a:p>
            <a:pPr>
              <a:spcBef>
                <a:spcPts val="600"/>
              </a:spcBef>
              <a:spcAft>
                <a:spcPts val="600"/>
              </a:spcAft>
            </a:pPr>
            <a:r>
              <a:rPr lang="en-US" dirty="0"/>
              <a:t>Minnesota </a:t>
            </a:r>
            <a:r>
              <a:rPr lang="en-US"/>
              <a:t>OSHA Compliance </a:t>
            </a:r>
            <a:r>
              <a:rPr lang="en-US">
                <a:solidFill>
                  <a:schemeClr val="accent3"/>
                </a:solidFill>
              </a:rPr>
              <a:t>|</a:t>
            </a:r>
            <a:r>
              <a:rPr lang="en-US"/>
              <a:t> </a:t>
            </a:r>
            <a:r>
              <a:rPr lang="en-US" dirty="0"/>
              <a:t>Department of Labor and Industry</a:t>
            </a:r>
          </a:p>
        </p:txBody>
      </p:sp>
    </p:spTree>
    <p:extLst>
      <p:ext uri="{BB962C8B-B14F-4D97-AF65-F5344CB8AC3E}">
        <p14:creationId xmlns:p14="http://schemas.microsoft.com/office/powerpoint/2010/main" val="898002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DFEDD6-C03C-817E-6FA5-D8E7DAC216FA}"/>
              </a:ext>
            </a:extLst>
          </p:cNvPr>
          <p:cNvSpPr>
            <a:spLocks noGrp="1"/>
          </p:cNvSpPr>
          <p:nvPr>
            <p:ph type="title"/>
          </p:nvPr>
        </p:nvSpPr>
        <p:spPr/>
        <p:txBody>
          <a:bodyPr/>
          <a:lstStyle/>
          <a:p>
            <a:r>
              <a:rPr lang="en-US" dirty="0"/>
              <a:t>Procedures for reporting early signs, symptoms MSDs</a:t>
            </a:r>
          </a:p>
        </p:txBody>
      </p:sp>
      <p:sp>
        <p:nvSpPr>
          <p:cNvPr id="7" name="Content Placeholder 6">
            <a:extLst>
              <a:ext uri="{FF2B5EF4-FFF2-40B4-BE49-F238E27FC236}">
                <a16:creationId xmlns:a16="http://schemas.microsoft.com/office/drawing/2014/main" id="{62B5FFB1-D59C-CFA9-741F-EE750C4E1F91}"/>
              </a:ext>
            </a:extLst>
          </p:cNvPr>
          <p:cNvSpPr>
            <a:spLocks noGrp="1"/>
          </p:cNvSpPr>
          <p:nvPr>
            <p:ph sz="quarter" idx="10"/>
          </p:nvPr>
        </p:nvSpPr>
        <p:spPr/>
        <p:txBody>
          <a:bodyPr>
            <a:normAutofit lnSpcReduction="10000"/>
          </a:bodyPr>
          <a:lstStyle/>
          <a:p>
            <a:pPr>
              <a:lnSpc>
                <a:spcPct val="110000"/>
              </a:lnSpc>
              <a:spcBef>
                <a:spcPts val="600"/>
              </a:spcBef>
              <a:spcAft>
                <a:spcPts val="600"/>
              </a:spcAft>
            </a:pPr>
            <a:r>
              <a:rPr lang="en-US" sz="2400" dirty="0"/>
              <a:t>[What should be reported?]</a:t>
            </a:r>
          </a:p>
          <a:p>
            <a:pPr>
              <a:lnSpc>
                <a:spcPct val="110000"/>
              </a:lnSpc>
              <a:spcBef>
                <a:spcPts val="600"/>
              </a:spcBef>
              <a:spcAft>
                <a:spcPts val="600"/>
              </a:spcAft>
            </a:pPr>
            <a:r>
              <a:rPr lang="en-US" sz="2400" dirty="0"/>
              <a:t>[When should a hazard be reported?]</a:t>
            </a:r>
          </a:p>
          <a:p>
            <a:pPr>
              <a:lnSpc>
                <a:spcPct val="110000"/>
              </a:lnSpc>
              <a:spcBef>
                <a:spcPts val="600"/>
              </a:spcBef>
              <a:spcAft>
                <a:spcPts val="600"/>
              </a:spcAft>
            </a:pPr>
            <a:r>
              <a:rPr lang="en-US" sz="2400" dirty="0"/>
              <a:t>[How should workers make reports?]</a:t>
            </a:r>
          </a:p>
          <a:p>
            <a:pPr>
              <a:lnSpc>
                <a:spcPct val="110000"/>
              </a:lnSpc>
              <a:spcBef>
                <a:spcPts val="600"/>
              </a:spcBef>
              <a:spcAft>
                <a:spcPts val="600"/>
              </a:spcAft>
            </a:pPr>
            <a:r>
              <a:rPr lang="en-US" sz="2400" dirty="0"/>
              <a:t>[How will management respond to reports?]</a:t>
            </a:r>
          </a:p>
          <a:p>
            <a:pPr>
              <a:lnSpc>
                <a:spcPct val="110000"/>
              </a:lnSpc>
              <a:spcBef>
                <a:spcPts val="600"/>
              </a:spcBef>
              <a:spcAft>
                <a:spcPts val="600"/>
              </a:spcAft>
            </a:pPr>
            <a:r>
              <a:rPr lang="en-US" sz="2400" dirty="0"/>
              <a:t>[What should workers expect after making a report?]</a:t>
            </a:r>
          </a:p>
          <a:p>
            <a:pPr>
              <a:lnSpc>
                <a:spcPct val="110000"/>
              </a:lnSpc>
              <a:spcBef>
                <a:spcPts val="600"/>
              </a:spcBef>
              <a:spcAft>
                <a:spcPts val="600"/>
              </a:spcAft>
            </a:pPr>
            <a:r>
              <a:rPr lang="en-US" sz="2400" dirty="0"/>
              <a:t>[How will you make sure all workers understand the reporting process?]</a:t>
            </a:r>
          </a:p>
          <a:p>
            <a:pPr>
              <a:lnSpc>
                <a:spcPct val="110000"/>
              </a:lnSpc>
              <a:spcBef>
                <a:spcPts val="600"/>
              </a:spcBef>
              <a:spcAft>
                <a:spcPts val="600"/>
              </a:spcAft>
            </a:pPr>
            <a:r>
              <a:rPr lang="en-US" sz="2400" dirty="0"/>
              <a:t>[How will you make it clear no worker will face retaliation for reporting?]</a:t>
            </a:r>
          </a:p>
          <a:p>
            <a:pPr>
              <a:lnSpc>
                <a:spcPct val="110000"/>
              </a:lnSpc>
              <a:spcBef>
                <a:spcPts val="600"/>
              </a:spcBef>
              <a:spcAft>
                <a:spcPts val="600"/>
              </a:spcAft>
            </a:pPr>
            <a:r>
              <a:rPr lang="en-US" sz="2400" dirty="0"/>
              <a:t>[How might you recognize workers who identify and report </a:t>
            </a:r>
            <a:r>
              <a:rPr lang="en-US" sz="2400"/>
              <a:t>hazards?]</a:t>
            </a:r>
            <a:endParaRPr lang="en-US" sz="2400" dirty="0"/>
          </a:p>
        </p:txBody>
      </p:sp>
    </p:spTree>
    <p:extLst>
      <p:ext uri="{BB962C8B-B14F-4D97-AF65-F5344CB8AC3E}">
        <p14:creationId xmlns:p14="http://schemas.microsoft.com/office/powerpoint/2010/main" val="1664357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6EDE5D-BADF-C77D-A550-FCA16FD2F44C}"/>
              </a:ext>
            </a:extLst>
          </p:cNvPr>
          <p:cNvSpPr>
            <a:spLocks noGrp="1"/>
          </p:cNvSpPr>
          <p:nvPr>
            <p:ph type="title"/>
          </p:nvPr>
        </p:nvSpPr>
        <p:spPr/>
        <p:txBody>
          <a:bodyPr/>
          <a:lstStyle/>
          <a:p>
            <a:r>
              <a:rPr lang="en-US" dirty="0"/>
              <a:t>Reporting </a:t>
            </a:r>
            <a:r>
              <a:rPr lang="en-US"/>
              <a:t>other hazards, </a:t>
            </a:r>
            <a:r>
              <a:rPr lang="en-US" dirty="0"/>
              <a:t>1 of 3</a:t>
            </a:r>
          </a:p>
        </p:txBody>
      </p:sp>
      <p:sp>
        <p:nvSpPr>
          <p:cNvPr id="7" name="Content Placeholder 6">
            <a:extLst>
              <a:ext uri="{FF2B5EF4-FFF2-40B4-BE49-F238E27FC236}">
                <a16:creationId xmlns:a16="http://schemas.microsoft.com/office/drawing/2014/main" id="{623D6391-3821-91AC-0153-1AD98FC04381}"/>
              </a:ext>
            </a:extLst>
          </p:cNvPr>
          <p:cNvSpPr>
            <a:spLocks noGrp="1"/>
          </p:cNvSpPr>
          <p:nvPr>
            <p:ph idx="1"/>
          </p:nvPr>
        </p:nvSpPr>
        <p:spPr/>
        <p:txBody>
          <a:bodyPr>
            <a:normAutofit fontScale="92500" lnSpcReduction="10000"/>
          </a:bodyPr>
          <a:lstStyle/>
          <a:p>
            <a:pPr>
              <a:lnSpc>
                <a:spcPct val="110000"/>
              </a:lnSpc>
              <a:spcBef>
                <a:spcPts val="600"/>
              </a:spcBef>
              <a:spcAft>
                <a:spcPts val="600"/>
              </a:spcAft>
            </a:pPr>
            <a:r>
              <a:rPr lang="en-US" sz="2600" dirty="0"/>
              <a:t>What should be reported? Your system should encourage reporting of all types of safety and health concerns (injuries, illnesses, anticipated hazards from new processes or equipment, unsafe conditions or behaviors, close calls and near misses, hazards from non-routine tasks and potential emergencies, and weaknesses of your safety and health program).</a:t>
            </a:r>
          </a:p>
          <a:p>
            <a:pPr>
              <a:lnSpc>
                <a:spcPct val="110000"/>
              </a:lnSpc>
              <a:spcBef>
                <a:spcPts val="600"/>
              </a:spcBef>
              <a:spcAft>
                <a:spcPts val="600"/>
              </a:spcAft>
            </a:pPr>
            <a:r>
              <a:rPr lang="en-US" sz="2600" dirty="0"/>
              <a:t>When should a hazard be reported? Your system should empower workers to report hazards immediately. Workers should also know they can stop any operation they believe to be unsafe.</a:t>
            </a:r>
          </a:p>
          <a:p>
            <a:pPr>
              <a:lnSpc>
                <a:spcPct val="110000"/>
              </a:lnSpc>
              <a:spcBef>
                <a:spcPts val="600"/>
              </a:spcBef>
              <a:spcAft>
                <a:spcPts val="600"/>
              </a:spcAft>
            </a:pPr>
            <a:r>
              <a:rPr lang="en-US" sz="2600" dirty="0"/>
              <a:t>How should workers make reports? Think of options for workers to report to management verbally or in writing. If possible, give workers a way to report </a:t>
            </a:r>
            <a:r>
              <a:rPr lang="en-US" sz="2600"/>
              <a:t>anonymously.</a:t>
            </a:r>
            <a:endParaRPr lang="en-US" sz="2600" dirty="0"/>
          </a:p>
        </p:txBody>
      </p:sp>
      <p:sp>
        <p:nvSpPr>
          <p:cNvPr id="5" name="Slide Number Placeholder 4">
            <a:extLst>
              <a:ext uri="{FF2B5EF4-FFF2-40B4-BE49-F238E27FC236}">
                <a16:creationId xmlns:a16="http://schemas.microsoft.com/office/drawing/2014/main" id="{B507F3C1-BA7D-DE48-765B-3DEE54AE1A2D}"/>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3085112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C29F-6ACF-0E1A-50EE-9DEC0A292394}"/>
              </a:ext>
            </a:extLst>
          </p:cNvPr>
          <p:cNvSpPr>
            <a:spLocks noGrp="1"/>
          </p:cNvSpPr>
          <p:nvPr>
            <p:ph type="title"/>
          </p:nvPr>
        </p:nvSpPr>
        <p:spPr/>
        <p:txBody>
          <a:bodyPr/>
          <a:lstStyle/>
          <a:p>
            <a:r>
              <a:rPr lang="en-US" dirty="0"/>
              <a:t>Reporting </a:t>
            </a:r>
            <a:r>
              <a:rPr lang="en-US"/>
              <a:t>other hazards, </a:t>
            </a:r>
            <a:r>
              <a:rPr lang="en-US" dirty="0"/>
              <a:t>2 of 3</a:t>
            </a:r>
          </a:p>
        </p:txBody>
      </p:sp>
      <p:sp>
        <p:nvSpPr>
          <p:cNvPr id="3" name="Content Placeholder 2">
            <a:extLst>
              <a:ext uri="{FF2B5EF4-FFF2-40B4-BE49-F238E27FC236}">
                <a16:creationId xmlns:a16="http://schemas.microsoft.com/office/drawing/2014/main" id="{6AF9F0BC-6C26-EE61-CBFA-66D9014C4C7E}"/>
              </a:ext>
            </a:extLst>
          </p:cNvPr>
          <p:cNvSpPr>
            <a:spLocks noGrp="1"/>
          </p:cNvSpPr>
          <p:nvPr>
            <p:ph idx="1"/>
          </p:nvPr>
        </p:nvSpPr>
        <p:spPr/>
        <p:txBody>
          <a:bodyPr>
            <a:normAutofit fontScale="92500" lnSpcReduction="10000"/>
          </a:bodyPr>
          <a:lstStyle/>
          <a:p>
            <a:pPr>
              <a:lnSpc>
                <a:spcPct val="110000"/>
              </a:lnSpc>
              <a:spcBef>
                <a:spcPts val="600"/>
              </a:spcBef>
              <a:spcAft>
                <a:spcPts val="600"/>
              </a:spcAft>
            </a:pPr>
            <a:r>
              <a:rPr lang="en-US" sz="2600" dirty="0"/>
              <a:t>How will management respond to reports? Make sure your system directs management to promptly acknowledge reports and begin an investigation.</a:t>
            </a:r>
          </a:p>
          <a:p>
            <a:pPr>
              <a:lnSpc>
                <a:spcPct val="110000"/>
              </a:lnSpc>
              <a:spcBef>
                <a:spcPts val="600"/>
              </a:spcBef>
              <a:spcAft>
                <a:spcPts val="600"/>
              </a:spcAft>
            </a:pPr>
            <a:r>
              <a:rPr lang="en-US" sz="2600" dirty="0"/>
              <a:t>What should workers expect after making a report? Your process should involve regular communication about actions taken to address reported hazards.</a:t>
            </a:r>
          </a:p>
          <a:p>
            <a:pPr>
              <a:lnSpc>
                <a:spcPct val="110000"/>
              </a:lnSpc>
              <a:spcBef>
                <a:spcPts val="600"/>
              </a:spcBef>
              <a:spcAft>
                <a:spcPts val="600"/>
              </a:spcAft>
            </a:pPr>
            <a:r>
              <a:rPr lang="en-US" sz="2600" dirty="0"/>
              <a:t>How will you make sure all workers understand the reporting process? </a:t>
            </a:r>
            <a:r>
              <a:rPr lang="en-US" sz="2600"/>
              <a:t>Consider barriers, </a:t>
            </a:r>
            <a:r>
              <a:rPr lang="en-US" sz="2600" dirty="0"/>
              <a:t>such as language, literacy and internet access.</a:t>
            </a:r>
          </a:p>
          <a:p>
            <a:pPr>
              <a:lnSpc>
                <a:spcPct val="110000"/>
              </a:lnSpc>
              <a:spcBef>
                <a:spcPts val="600"/>
              </a:spcBef>
              <a:spcAft>
                <a:spcPts val="600"/>
              </a:spcAft>
            </a:pPr>
            <a:r>
              <a:rPr lang="en-US" sz="2600" dirty="0"/>
              <a:t>How will you make it clear no worker will face retaliation for reporting? Make sure workers know you will only use reports to improve safety and health.</a:t>
            </a:r>
          </a:p>
          <a:p>
            <a:pPr>
              <a:lnSpc>
                <a:spcPct val="110000"/>
              </a:lnSpc>
              <a:spcBef>
                <a:spcPts val="600"/>
              </a:spcBef>
              <a:spcAft>
                <a:spcPts val="600"/>
              </a:spcAft>
            </a:pPr>
            <a:r>
              <a:rPr lang="en-US" sz="2600" dirty="0"/>
              <a:t>How might you recognize workers who identify and report hazards? Consider a bonus, a gift certificate or a public thank </a:t>
            </a:r>
            <a:r>
              <a:rPr lang="en-US" sz="2600"/>
              <a:t>you.</a:t>
            </a:r>
            <a:endParaRPr lang="en-US" sz="2600" dirty="0"/>
          </a:p>
        </p:txBody>
      </p:sp>
      <p:sp>
        <p:nvSpPr>
          <p:cNvPr id="5" name="Slide Number Placeholder 4">
            <a:extLst>
              <a:ext uri="{FF2B5EF4-FFF2-40B4-BE49-F238E27FC236}">
                <a16:creationId xmlns:a16="http://schemas.microsoft.com/office/drawing/2014/main" id="{3CB2C5F5-E815-92C5-7999-49EF3F66DAB0}"/>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1722452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D6C1-DE16-C1DA-BEE5-9F72196650E7}"/>
              </a:ext>
            </a:extLst>
          </p:cNvPr>
          <p:cNvSpPr>
            <a:spLocks noGrp="1"/>
          </p:cNvSpPr>
          <p:nvPr>
            <p:ph type="title"/>
          </p:nvPr>
        </p:nvSpPr>
        <p:spPr/>
        <p:txBody>
          <a:bodyPr/>
          <a:lstStyle/>
          <a:p>
            <a:r>
              <a:rPr lang="en-US" dirty="0"/>
              <a:t>Reporting </a:t>
            </a:r>
            <a:r>
              <a:rPr lang="en-US"/>
              <a:t>other hazards, </a:t>
            </a:r>
            <a:r>
              <a:rPr lang="en-US" dirty="0"/>
              <a:t>3 of 3</a:t>
            </a:r>
          </a:p>
        </p:txBody>
      </p:sp>
      <p:sp>
        <p:nvSpPr>
          <p:cNvPr id="3" name="Content Placeholder 2">
            <a:extLst>
              <a:ext uri="{FF2B5EF4-FFF2-40B4-BE49-F238E27FC236}">
                <a16:creationId xmlns:a16="http://schemas.microsoft.com/office/drawing/2014/main" id="{4667BCE4-1FF0-42C3-56A6-9FF9C95C1C7A}"/>
              </a:ext>
            </a:extLst>
          </p:cNvPr>
          <p:cNvSpPr>
            <a:spLocks noGrp="1"/>
          </p:cNvSpPr>
          <p:nvPr>
            <p:ph idx="1"/>
          </p:nvPr>
        </p:nvSpPr>
        <p:spPr/>
        <p:txBody>
          <a:bodyPr/>
          <a:lstStyle/>
          <a:p>
            <a:pPr>
              <a:spcBef>
                <a:spcPts val="600"/>
              </a:spcBef>
              <a:spcAft>
                <a:spcPts val="600"/>
              </a:spcAft>
            </a:pPr>
            <a:r>
              <a:rPr lang="en-US" sz="2400" dirty="0"/>
              <a:t>How will you involve workers in finding solution to reported concerns? Your system should encourage workers to suggest ways to eliminate or control the hazard. This could be at the time of the report, after the report or both. This part of your system will be important when you begin work on hazard prevention and </a:t>
            </a:r>
            <a:r>
              <a:rPr lang="en-US" sz="2400"/>
              <a:t>control.</a:t>
            </a:r>
            <a:endParaRPr lang="en-US" sz="2400" dirty="0"/>
          </a:p>
        </p:txBody>
      </p:sp>
      <p:sp>
        <p:nvSpPr>
          <p:cNvPr id="5" name="Slide Number Placeholder 4">
            <a:extLst>
              <a:ext uri="{FF2B5EF4-FFF2-40B4-BE49-F238E27FC236}">
                <a16:creationId xmlns:a16="http://schemas.microsoft.com/office/drawing/2014/main" id="{7EEB8D81-5B0F-C635-7169-D1AD452EAB47}"/>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33</a:t>
            </a:fld>
            <a:endParaRPr lang="en-US" dirty="0"/>
          </a:p>
        </p:txBody>
      </p:sp>
    </p:spTree>
    <p:extLst>
      <p:ext uri="{BB962C8B-B14F-4D97-AF65-F5344CB8AC3E}">
        <p14:creationId xmlns:p14="http://schemas.microsoft.com/office/powerpoint/2010/main" val="3718401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FCCF-44D5-4C3A-DB42-DB6D211FD05B}"/>
              </a:ext>
            </a:extLst>
          </p:cNvPr>
          <p:cNvSpPr>
            <a:spLocks noGrp="1"/>
          </p:cNvSpPr>
          <p:nvPr>
            <p:ph type="title"/>
          </p:nvPr>
        </p:nvSpPr>
        <p:spPr/>
        <p:txBody>
          <a:bodyPr/>
          <a:lstStyle/>
          <a:p>
            <a:r>
              <a:rPr lang="en-US" dirty="0"/>
              <a:t>Reporting other </a:t>
            </a:r>
            <a:r>
              <a:rPr lang="en-US"/>
              <a:t>hazards – workplace </a:t>
            </a:r>
            <a:r>
              <a:rPr lang="en-US" dirty="0"/>
              <a:t>hazards</a:t>
            </a:r>
          </a:p>
        </p:txBody>
      </p:sp>
      <p:sp>
        <p:nvSpPr>
          <p:cNvPr id="3" name="Content Placeholder 2">
            <a:extLst>
              <a:ext uri="{FF2B5EF4-FFF2-40B4-BE49-F238E27FC236}">
                <a16:creationId xmlns:a16="http://schemas.microsoft.com/office/drawing/2014/main" id="{E61E050E-E5E2-ED3A-7E1C-504DFEE3F867}"/>
              </a:ext>
            </a:extLst>
          </p:cNvPr>
          <p:cNvSpPr>
            <a:spLocks noGrp="1"/>
          </p:cNvSpPr>
          <p:nvPr>
            <p:ph idx="1"/>
          </p:nvPr>
        </p:nvSpPr>
        <p:spPr/>
        <p:txBody>
          <a:bodyPr/>
          <a:lstStyle/>
          <a:p>
            <a:pPr>
              <a:spcBef>
                <a:spcPts val="600"/>
              </a:spcBef>
              <a:spcAft>
                <a:spcPts val="600"/>
              </a:spcAft>
            </a:pPr>
            <a:r>
              <a:rPr lang="en-US" sz="2400" dirty="0"/>
              <a:t>A workplace hazard is any condition, activity or source that could, if left uncontrolled, lead to an injury or illness. Examples include:</a:t>
            </a:r>
          </a:p>
          <a:p>
            <a:pPr marL="457200" lvl="1">
              <a:spcBef>
                <a:spcPts val="600"/>
              </a:spcBef>
              <a:spcAft>
                <a:spcPts val="600"/>
              </a:spcAft>
              <a:buFont typeface="Wingdings" panose="05000000000000000000" pitchFamily="2" charset="2"/>
              <a:buChar char="§"/>
            </a:pPr>
            <a:r>
              <a:rPr lang="en-US" sz="2000" dirty="0"/>
              <a:t>safety hazards – slippery floors, broken ladder rungs, hot surfaces, machinery with moving parts, electrical hazards and confined spaces;</a:t>
            </a:r>
          </a:p>
          <a:p>
            <a:pPr marL="457200" lvl="1">
              <a:spcBef>
                <a:spcPts val="600"/>
              </a:spcBef>
              <a:spcAft>
                <a:spcPts val="600"/>
              </a:spcAft>
              <a:buFont typeface="Wingdings" panose="05000000000000000000" pitchFamily="2" charset="2"/>
              <a:buChar char="§"/>
            </a:pPr>
            <a:r>
              <a:rPr lang="en-US" sz="2000" dirty="0"/>
              <a:t>health hazards – chemicals, viruses, heat and noise; and</a:t>
            </a:r>
          </a:p>
          <a:p>
            <a:pPr marL="457200" lvl="1">
              <a:spcBef>
                <a:spcPts val="600"/>
              </a:spcBef>
              <a:spcAft>
                <a:spcPts val="600"/>
              </a:spcAft>
              <a:buFont typeface="Wingdings" panose="05000000000000000000" pitchFamily="2" charset="2"/>
              <a:buChar char="§"/>
            </a:pPr>
            <a:r>
              <a:rPr lang="en-US" sz="2000" dirty="0"/>
              <a:t>other hazards – stress, workplace violence, activities that cause wear and tear on the body, and assigning an untrained worker to a hazardous </a:t>
            </a:r>
            <a:r>
              <a:rPr lang="en-US" sz="2000"/>
              <a:t>job.</a:t>
            </a:r>
            <a:endParaRPr lang="en-US" sz="2000" dirty="0"/>
          </a:p>
        </p:txBody>
      </p:sp>
      <p:sp>
        <p:nvSpPr>
          <p:cNvPr id="5" name="Slide Number Placeholder 4">
            <a:extLst>
              <a:ext uri="{FF2B5EF4-FFF2-40B4-BE49-F238E27FC236}">
                <a16:creationId xmlns:a16="http://schemas.microsoft.com/office/drawing/2014/main" id="{CF5BA9B1-E0A5-D4B9-163E-49F86CD7C9EA}"/>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34</a:t>
            </a:fld>
            <a:endParaRPr lang="en-US" dirty="0"/>
          </a:p>
        </p:txBody>
      </p:sp>
    </p:spTree>
    <p:extLst>
      <p:ext uri="{BB962C8B-B14F-4D97-AF65-F5344CB8AC3E}">
        <p14:creationId xmlns:p14="http://schemas.microsoft.com/office/powerpoint/2010/main" val="1249828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8E99EC-1646-22F8-A679-D51A1D6D1348}"/>
              </a:ext>
            </a:extLst>
          </p:cNvPr>
          <p:cNvSpPr>
            <a:spLocks noGrp="1"/>
          </p:cNvSpPr>
          <p:nvPr>
            <p:ph type="title"/>
          </p:nvPr>
        </p:nvSpPr>
        <p:spPr/>
        <p:txBody>
          <a:bodyPr/>
          <a:lstStyle/>
          <a:p>
            <a:r>
              <a:rPr lang="en-US" dirty="0"/>
              <a:t>Procedures for reporting other hazards</a:t>
            </a:r>
          </a:p>
        </p:txBody>
      </p:sp>
      <p:sp>
        <p:nvSpPr>
          <p:cNvPr id="7" name="Content Placeholder 6">
            <a:extLst>
              <a:ext uri="{FF2B5EF4-FFF2-40B4-BE49-F238E27FC236}">
                <a16:creationId xmlns:a16="http://schemas.microsoft.com/office/drawing/2014/main" id="{259996B5-2154-3314-5D4D-73D85427680B}"/>
              </a:ext>
            </a:extLst>
          </p:cNvPr>
          <p:cNvSpPr>
            <a:spLocks noGrp="1"/>
          </p:cNvSpPr>
          <p:nvPr>
            <p:ph sz="quarter" idx="10"/>
          </p:nvPr>
        </p:nvSpPr>
        <p:spPr/>
        <p:txBody>
          <a:bodyPr>
            <a:normAutofit lnSpcReduction="10000"/>
          </a:bodyPr>
          <a:lstStyle/>
          <a:p>
            <a:pPr>
              <a:lnSpc>
                <a:spcPct val="110000"/>
              </a:lnSpc>
              <a:spcBef>
                <a:spcPts val="600"/>
              </a:spcBef>
              <a:spcAft>
                <a:spcPts val="600"/>
              </a:spcAft>
            </a:pPr>
            <a:r>
              <a:rPr lang="en-US" sz="2400" dirty="0"/>
              <a:t>[What should be </a:t>
            </a:r>
            <a:r>
              <a:rPr lang="en-US" sz="2400"/>
              <a:t>reported?]</a:t>
            </a:r>
            <a:endParaRPr lang="en-US" sz="2400" dirty="0"/>
          </a:p>
          <a:p>
            <a:pPr>
              <a:lnSpc>
                <a:spcPct val="110000"/>
              </a:lnSpc>
              <a:spcBef>
                <a:spcPts val="600"/>
              </a:spcBef>
              <a:spcAft>
                <a:spcPts val="600"/>
              </a:spcAft>
            </a:pPr>
            <a:r>
              <a:rPr lang="en-US" sz="2400" dirty="0"/>
              <a:t>[When should a hazard be reported?]</a:t>
            </a:r>
          </a:p>
          <a:p>
            <a:pPr>
              <a:lnSpc>
                <a:spcPct val="110000"/>
              </a:lnSpc>
              <a:spcBef>
                <a:spcPts val="600"/>
              </a:spcBef>
              <a:spcAft>
                <a:spcPts val="600"/>
              </a:spcAft>
            </a:pPr>
            <a:r>
              <a:rPr lang="en-US" sz="2400" dirty="0"/>
              <a:t>[How should workers make </a:t>
            </a:r>
            <a:r>
              <a:rPr lang="en-US" sz="2400"/>
              <a:t>reports?]</a:t>
            </a:r>
            <a:endParaRPr lang="en-US" sz="2400" dirty="0"/>
          </a:p>
          <a:p>
            <a:pPr>
              <a:lnSpc>
                <a:spcPct val="110000"/>
              </a:lnSpc>
              <a:spcBef>
                <a:spcPts val="600"/>
              </a:spcBef>
              <a:spcAft>
                <a:spcPts val="600"/>
              </a:spcAft>
            </a:pPr>
            <a:r>
              <a:rPr lang="en-US" sz="2400" dirty="0"/>
              <a:t>[How will management respond to </a:t>
            </a:r>
            <a:r>
              <a:rPr lang="en-US" sz="2400"/>
              <a:t>reports?]</a:t>
            </a:r>
            <a:endParaRPr lang="en-US" sz="2400" dirty="0"/>
          </a:p>
          <a:p>
            <a:pPr>
              <a:lnSpc>
                <a:spcPct val="110000"/>
              </a:lnSpc>
              <a:spcBef>
                <a:spcPts val="600"/>
              </a:spcBef>
              <a:spcAft>
                <a:spcPts val="600"/>
              </a:spcAft>
            </a:pPr>
            <a:r>
              <a:rPr lang="en-US" sz="2400" dirty="0"/>
              <a:t>[What should workers expect after making a </a:t>
            </a:r>
            <a:r>
              <a:rPr lang="en-US" sz="2400"/>
              <a:t>report?]</a:t>
            </a:r>
            <a:endParaRPr lang="en-US" sz="2400" dirty="0"/>
          </a:p>
          <a:p>
            <a:pPr>
              <a:lnSpc>
                <a:spcPct val="110000"/>
              </a:lnSpc>
              <a:spcBef>
                <a:spcPts val="600"/>
              </a:spcBef>
              <a:spcAft>
                <a:spcPts val="600"/>
              </a:spcAft>
            </a:pPr>
            <a:r>
              <a:rPr lang="en-US" sz="2400" dirty="0"/>
              <a:t>[How will you make sure all workers understand the reporting </a:t>
            </a:r>
            <a:r>
              <a:rPr lang="en-US" sz="2400"/>
              <a:t>process?]</a:t>
            </a:r>
            <a:endParaRPr lang="en-US" sz="2400" dirty="0"/>
          </a:p>
          <a:p>
            <a:pPr>
              <a:lnSpc>
                <a:spcPct val="110000"/>
              </a:lnSpc>
              <a:spcBef>
                <a:spcPts val="600"/>
              </a:spcBef>
              <a:spcAft>
                <a:spcPts val="600"/>
              </a:spcAft>
            </a:pPr>
            <a:r>
              <a:rPr lang="en-US" sz="2400" dirty="0"/>
              <a:t>[How will you make it clear no worker will face retaliation for </a:t>
            </a:r>
            <a:r>
              <a:rPr lang="en-US" sz="2400"/>
              <a:t>reporting?]</a:t>
            </a:r>
            <a:endParaRPr lang="en-US" sz="2400" dirty="0"/>
          </a:p>
          <a:p>
            <a:pPr>
              <a:lnSpc>
                <a:spcPct val="110000"/>
              </a:lnSpc>
              <a:spcBef>
                <a:spcPts val="600"/>
              </a:spcBef>
              <a:spcAft>
                <a:spcPts val="600"/>
              </a:spcAft>
            </a:pPr>
            <a:r>
              <a:rPr lang="en-US" sz="2400" dirty="0"/>
              <a:t>[How might you recognize workers who identify and report hazards?]</a:t>
            </a:r>
          </a:p>
        </p:txBody>
      </p:sp>
    </p:spTree>
    <p:extLst>
      <p:ext uri="{BB962C8B-B14F-4D97-AF65-F5344CB8AC3E}">
        <p14:creationId xmlns:p14="http://schemas.microsoft.com/office/powerpoint/2010/main" val="3694553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0CEA1A-8E54-1151-0811-4074A394A778}"/>
              </a:ext>
            </a:extLst>
          </p:cNvPr>
          <p:cNvSpPr>
            <a:spLocks noGrp="1"/>
          </p:cNvSpPr>
          <p:nvPr>
            <p:ph type="title"/>
          </p:nvPr>
        </p:nvSpPr>
        <p:spPr/>
        <p:txBody>
          <a:bodyPr/>
          <a:lstStyle/>
          <a:p>
            <a:r>
              <a:rPr lang="en-US" dirty="0"/>
              <a:t>Hierarchy of controls</a:t>
            </a:r>
          </a:p>
        </p:txBody>
      </p:sp>
      <p:pic>
        <p:nvPicPr>
          <p:cNvPr id="8" name="Content Placeholder 7" descr="Hierarchy of controls from elimination, substitution, engineering controls, administrative controls to PPE.">
            <a:extLst>
              <a:ext uri="{FF2B5EF4-FFF2-40B4-BE49-F238E27FC236}">
                <a16:creationId xmlns:a16="http://schemas.microsoft.com/office/drawing/2014/main" id="{09D9AE21-6449-65A1-0B33-9E4509FD6F59}"/>
              </a:ext>
            </a:extLst>
          </p:cNvPr>
          <p:cNvPicPr>
            <a:picLocks noGrp="1" noChangeAspect="1"/>
          </p:cNvPicPr>
          <p:nvPr>
            <p:ph idx="1"/>
          </p:nvPr>
        </p:nvPicPr>
        <p:blipFill>
          <a:blip r:embed="rId2"/>
          <a:stretch>
            <a:fillRect/>
          </a:stretch>
        </p:blipFill>
        <p:spPr>
          <a:xfrm>
            <a:off x="2852647" y="1708946"/>
            <a:ext cx="6486706" cy="4352921"/>
          </a:xfrm>
          <a:prstGeom prst="rect">
            <a:avLst/>
          </a:prstGeom>
        </p:spPr>
      </p:pic>
      <p:sp>
        <p:nvSpPr>
          <p:cNvPr id="5" name="Slide Number Placeholder 4">
            <a:extLst>
              <a:ext uri="{FF2B5EF4-FFF2-40B4-BE49-F238E27FC236}">
                <a16:creationId xmlns:a16="http://schemas.microsoft.com/office/drawing/2014/main" id="{BACB0398-CD74-9EB0-76B9-3C21C3E93589}"/>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36</a:t>
            </a:fld>
            <a:endParaRPr lang="en-US" dirty="0"/>
          </a:p>
        </p:txBody>
      </p:sp>
    </p:spTree>
    <p:extLst>
      <p:ext uri="{BB962C8B-B14F-4D97-AF65-F5344CB8AC3E}">
        <p14:creationId xmlns:p14="http://schemas.microsoft.com/office/powerpoint/2010/main" val="3578103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D900-0F78-BBC7-378B-6E2B0B7D4DD1}"/>
              </a:ext>
            </a:extLst>
          </p:cNvPr>
          <p:cNvSpPr>
            <a:spLocks noGrp="1"/>
          </p:cNvSpPr>
          <p:nvPr>
            <p:ph type="title"/>
          </p:nvPr>
        </p:nvSpPr>
        <p:spPr/>
        <p:txBody>
          <a:bodyPr/>
          <a:lstStyle/>
          <a:p>
            <a:r>
              <a:rPr lang="en-US" dirty="0"/>
              <a:t>Engineering controls</a:t>
            </a:r>
          </a:p>
        </p:txBody>
      </p:sp>
      <p:sp>
        <p:nvSpPr>
          <p:cNvPr id="3" name="Content Placeholder 2">
            <a:extLst>
              <a:ext uri="{FF2B5EF4-FFF2-40B4-BE49-F238E27FC236}">
                <a16:creationId xmlns:a16="http://schemas.microsoft.com/office/drawing/2014/main" id="{4443FE89-16B6-1C66-BE62-B38C0D23350E}"/>
              </a:ext>
            </a:extLst>
          </p:cNvPr>
          <p:cNvSpPr>
            <a:spLocks noGrp="1"/>
          </p:cNvSpPr>
          <p:nvPr>
            <p:ph idx="1"/>
          </p:nvPr>
        </p:nvSpPr>
        <p:spPr>
          <a:xfrm>
            <a:off x="846589" y="1594624"/>
            <a:ext cx="10515600" cy="4582339"/>
          </a:xfrm>
        </p:spPr>
        <p:txBody>
          <a:bodyPr>
            <a:normAutofit fontScale="85000" lnSpcReduction="20000"/>
          </a:bodyPr>
          <a:lstStyle/>
          <a:p>
            <a:pPr marL="0" indent="0">
              <a:lnSpc>
                <a:spcPct val="120000"/>
              </a:lnSpc>
              <a:spcBef>
                <a:spcPts val="600"/>
              </a:spcBef>
              <a:spcAft>
                <a:spcPts val="600"/>
              </a:spcAft>
              <a:buNone/>
            </a:pPr>
            <a:r>
              <a:rPr lang="en-US" sz="2800" dirty="0"/>
              <a:t>To reduce the chance of injury, work tasks should be designed to limit exposure to ergonomic risk factors. Engineering controls implement physical changes to the workplace, which eliminates or reduces the hazard on the job or task and are the most desirable, where possible. Engineering controls include:</a:t>
            </a:r>
          </a:p>
          <a:p>
            <a:pPr>
              <a:lnSpc>
                <a:spcPct val="120000"/>
              </a:lnSpc>
              <a:spcBef>
                <a:spcPts val="600"/>
              </a:spcBef>
              <a:spcAft>
                <a:spcPts val="600"/>
              </a:spcAft>
            </a:pPr>
            <a:r>
              <a:rPr lang="en-US" sz="2800" dirty="0"/>
              <a:t>automation;</a:t>
            </a:r>
          </a:p>
          <a:p>
            <a:pPr>
              <a:lnSpc>
                <a:spcPct val="120000"/>
              </a:lnSpc>
              <a:spcBef>
                <a:spcPts val="600"/>
              </a:spcBef>
              <a:spcAft>
                <a:spcPts val="600"/>
              </a:spcAft>
            </a:pPr>
            <a:r>
              <a:rPr lang="en-US" sz="2800" dirty="0"/>
              <a:t>mechanization;</a:t>
            </a:r>
          </a:p>
          <a:p>
            <a:pPr>
              <a:lnSpc>
                <a:spcPct val="120000"/>
              </a:lnSpc>
              <a:spcBef>
                <a:spcPts val="600"/>
              </a:spcBef>
              <a:spcAft>
                <a:spcPts val="600"/>
              </a:spcAft>
            </a:pPr>
            <a:r>
              <a:rPr lang="en-US" sz="2800" dirty="0"/>
              <a:t>lifting equipment;</a:t>
            </a:r>
          </a:p>
          <a:p>
            <a:pPr>
              <a:lnSpc>
                <a:spcPct val="120000"/>
              </a:lnSpc>
              <a:spcBef>
                <a:spcPts val="600"/>
              </a:spcBef>
              <a:spcAft>
                <a:spcPts val="600"/>
              </a:spcAft>
            </a:pPr>
            <a:r>
              <a:rPr lang="en-US" sz="2800" dirty="0"/>
              <a:t>using a device to lift and reposition heavy objects to limit force exertion;</a:t>
            </a:r>
          </a:p>
          <a:p>
            <a:pPr>
              <a:lnSpc>
                <a:spcPct val="120000"/>
              </a:lnSpc>
              <a:spcBef>
                <a:spcPts val="600"/>
              </a:spcBef>
              <a:spcAft>
                <a:spcPts val="600"/>
              </a:spcAft>
            </a:pPr>
            <a:r>
              <a:rPr lang="en-US" sz="2800" dirty="0"/>
              <a:t>reducing the weight of a load to limit force </a:t>
            </a:r>
            <a:r>
              <a:rPr lang="en-US" sz="2800"/>
              <a:t>exertion;</a:t>
            </a:r>
            <a:endParaRPr lang="en-US" sz="2800" dirty="0"/>
          </a:p>
        </p:txBody>
      </p:sp>
      <p:sp>
        <p:nvSpPr>
          <p:cNvPr id="5" name="Slide Number Placeholder 4">
            <a:extLst>
              <a:ext uri="{FF2B5EF4-FFF2-40B4-BE49-F238E27FC236}">
                <a16:creationId xmlns:a16="http://schemas.microsoft.com/office/drawing/2014/main" id="{6A058FC0-9652-5D92-EE18-927B2EC6D9F0}"/>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37</a:t>
            </a:fld>
            <a:endParaRPr lang="en-US" dirty="0"/>
          </a:p>
        </p:txBody>
      </p:sp>
    </p:spTree>
    <p:extLst>
      <p:ext uri="{BB962C8B-B14F-4D97-AF65-F5344CB8AC3E}">
        <p14:creationId xmlns:p14="http://schemas.microsoft.com/office/powerpoint/2010/main" val="2201332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A291-8398-0377-1B87-0A1B91A3EB95}"/>
              </a:ext>
            </a:extLst>
          </p:cNvPr>
          <p:cNvSpPr>
            <a:spLocks noGrp="1"/>
          </p:cNvSpPr>
          <p:nvPr>
            <p:ph type="title"/>
          </p:nvPr>
        </p:nvSpPr>
        <p:spPr/>
        <p:txBody>
          <a:bodyPr/>
          <a:lstStyle/>
          <a:p>
            <a:r>
              <a:rPr lang="en-US" dirty="0"/>
              <a:t>Engineering controls, continued</a:t>
            </a:r>
          </a:p>
        </p:txBody>
      </p:sp>
      <p:sp>
        <p:nvSpPr>
          <p:cNvPr id="3" name="Content Placeholder 2">
            <a:extLst>
              <a:ext uri="{FF2B5EF4-FFF2-40B4-BE49-F238E27FC236}">
                <a16:creationId xmlns:a16="http://schemas.microsoft.com/office/drawing/2014/main" id="{30E81EA8-1F64-A185-3CE3-4E0BF7116C4A}"/>
              </a:ext>
            </a:extLst>
          </p:cNvPr>
          <p:cNvSpPr>
            <a:spLocks noGrp="1"/>
          </p:cNvSpPr>
          <p:nvPr>
            <p:ph idx="1"/>
          </p:nvPr>
        </p:nvSpPr>
        <p:spPr/>
        <p:txBody>
          <a:bodyPr/>
          <a:lstStyle/>
          <a:p>
            <a:pPr>
              <a:spcBef>
                <a:spcPts val="600"/>
              </a:spcBef>
              <a:spcAft>
                <a:spcPts val="600"/>
              </a:spcAft>
            </a:pPr>
            <a:r>
              <a:rPr lang="en-US" sz="2400"/>
              <a:t>repositioning a worktable to eliminate a long or excessive reach and enable working in neutral postures;</a:t>
            </a:r>
          </a:p>
          <a:p>
            <a:pPr>
              <a:spcBef>
                <a:spcPts val="600"/>
              </a:spcBef>
              <a:spcAft>
                <a:spcPts val="600"/>
              </a:spcAft>
            </a:pPr>
            <a:r>
              <a:rPr lang="en-US" sz="2400"/>
              <a:t>using </a:t>
            </a:r>
            <a:r>
              <a:rPr lang="en-US" sz="2400" dirty="0"/>
              <a:t>diverging conveyors off a main line so tasks are less repetitive;</a:t>
            </a:r>
          </a:p>
          <a:p>
            <a:pPr>
              <a:spcBef>
                <a:spcPts val="600"/>
              </a:spcBef>
              <a:spcAft>
                <a:spcPts val="600"/>
              </a:spcAft>
            </a:pPr>
            <a:r>
              <a:rPr lang="en-US" sz="2400" dirty="0"/>
              <a:t>installing diverters on conveyors to direct materials toward the worker to eliminate excessive leaning or reaching; and</a:t>
            </a:r>
          </a:p>
          <a:p>
            <a:pPr>
              <a:spcBef>
                <a:spcPts val="600"/>
              </a:spcBef>
              <a:spcAft>
                <a:spcPts val="600"/>
              </a:spcAft>
            </a:pPr>
            <a:r>
              <a:rPr lang="en-US" sz="2400" dirty="0"/>
              <a:t>redesigning tools to enable neutral </a:t>
            </a:r>
            <a:r>
              <a:rPr lang="en-US" sz="2400"/>
              <a:t>postures.</a:t>
            </a:r>
            <a:endParaRPr lang="en-US" sz="2400" dirty="0"/>
          </a:p>
        </p:txBody>
      </p:sp>
      <p:sp>
        <p:nvSpPr>
          <p:cNvPr id="5" name="Slide Number Placeholder 4">
            <a:extLst>
              <a:ext uri="{FF2B5EF4-FFF2-40B4-BE49-F238E27FC236}">
                <a16:creationId xmlns:a16="http://schemas.microsoft.com/office/drawing/2014/main" id="{669F20A1-E787-FBDC-F572-82617791B9AB}"/>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38</a:t>
            </a:fld>
            <a:endParaRPr lang="en-US" dirty="0"/>
          </a:p>
        </p:txBody>
      </p:sp>
    </p:spTree>
    <p:extLst>
      <p:ext uri="{BB962C8B-B14F-4D97-AF65-F5344CB8AC3E}">
        <p14:creationId xmlns:p14="http://schemas.microsoft.com/office/powerpoint/2010/main" val="2228907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FD7769-ABD2-4AD4-408F-16B77899DD52}"/>
              </a:ext>
            </a:extLst>
          </p:cNvPr>
          <p:cNvSpPr>
            <a:spLocks noGrp="1"/>
          </p:cNvSpPr>
          <p:nvPr>
            <p:ph type="title"/>
          </p:nvPr>
        </p:nvSpPr>
        <p:spPr>
          <a:xfrm>
            <a:off x="838200" y="260058"/>
            <a:ext cx="10515600" cy="1216025"/>
          </a:xfrm>
        </p:spPr>
        <p:txBody>
          <a:bodyPr>
            <a:noAutofit/>
          </a:bodyPr>
          <a:lstStyle/>
          <a:p>
            <a:r>
              <a:rPr lang="en-US" dirty="0"/>
              <a:t>Engineering controls for ergonomic hazards, in place or to be implemented</a:t>
            </a:r>
          </a:p>
        </p:txBody>
      </p:sp>
      <p:sp>
        <p:nvSpPr>
          <p:cNvPr id="7" name="Content Placeholder 6">
            <a:extLst>
              <a:ext uri="{FF2B5EF4-FFF2-40B4-BE49-F238E27FC236}">
                <a16:creationId xmlns:a16="http://schemas.microsoft.com/office/drawing/2014/main" id="{87DE56EF-7F3B-164E-D28D-FE417BC2B8C0}"/>
              </a:ext>
            </a:extLst>
          </p:cNvPr>
          <p:cNvSpPr>
            <a:spLocks noGrp="1"/>
          </p:cNvSpPr>
          <p:nvPr>
            <p:ph sz="quarter" idx="10"/>
          </p:nvPr>
        </p:nvSpPr>
        <p:spPr>
          <a:xfrm>
            <a:off x="838200" y="1710294"/>
            <a:ext cx="10515600" cy="4788393"/>
          </a:xfrm>
        </p:spPr>
        <p:txBody>
          <a:bodyPr/>
          <a:lstStyle/>
          <a:p>
            <a:pPr>
              <a:spcBef>
                <a:spcPts val="600"/>
              </a:spcBef>
              <a:spcAft>
                <a:spcPts val="600"/>
              </a:spcAft>
            </a:pPr>
            <a:r>
              <a:rPr lang="en-US" sz="2400" dirty="0"/>
              <a:t>[Detail engineering controls for ergonomic hazards that are in place.]</a:t>
            </a:r>
          </a:p>
          <a:p>
            <a:pPr>
              <a:spcBef>
                <a:spcPts val="600"/>
              </a:spcBef>
              <a:spcAft>
                <a:spcPts val="600"/>
              </a:spcAft>
            </a:pPr>
            <a:r>
              <a:rPr lang="en-US" sz="2400" dirty="0"/>
              <a:t>[Detail engineering controls for ergonomic hazards that will be </a:t>
            </a:r>
            <a:r>
              <a:rPr lang="en-US" sz="2400"/>
              <a:t>implemented.]</a:t>
            </a:r>
            <a:endParaRPr lang="en-US" sz="2400" dirty="0"/>
          </a:p>
        </p:txBody>
      </p:sp>
    </p:spTree>
    <p:extLst>
      <p:ext uri="{BB962C8B-B14F-4D97-AF65-F5344CB8AC3E}">
        <p14:creationId xmlns:p14="http://schemas.microsoft.com/office/powerpoint/2010/main" val="238872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05AD1-7BAB-D145-44B5-A8B872CC7747}"/>
              </a:ext>
            </a:extLst>
          </p:cNvPr>
          <p:cNvSpPr>
            <a:spLocks noGrp="1"/>
          </p:cNvSpPr>
          <p:nvPr>
            <p:ph type="title"/>
          </p:nvPr>
        </p:nvSpPr>
        <p:spPr/>
        <p:txBody>
          <a:bodyPr/>
          <a:lstStyle/>
          <a:p>
            <a:r>
              <a:rPr lang="en-US" dirty="0"/>
              <a:t>Training requirements</a:t>
            </a:r>
          </a:p>
        </p:txBody>
      </p:sp>
      <p:sp>
        <p:nvSpPr>
          <p:cNvPr id="6" name="Content Placeholder 5">
            <a:extLst>
              <a:ext uri="{FF2B5EF4-FFF2-40B4-BE49-F238E27FC236}">
                <a16:creationId xmlns:a16="http://schemas.microsoft.com/office/drawing/2014/main" id="{C158894F-7361-CE5B-4B58-107EDFA913B5}"/>
              </a:ext>
            </a:extLst>
          </p:cNvPr>
          <p:cNvSpPr>
            <a:spLocks noGrp="1"/>
          </p:cNvSpPr>
          <p:nvPr>
            <p:ph idx="1"/>
          </p:nvPr>
        </p:nvSpPr>
        <p:spPr/>
        <p:txBody>
          <a:bodyPr>
            <a:normAutofit fontScale="92500" lnSpcReduction="20000"/>
          </a:bodyPr>
          <a:lstStyle/>
          <a:p>
            <a:pPr marL="0" indent="0">
              <a:buNone/>
            </a:pPr>
            <a:r>
              <a:rPr lang="en-US" sz="2600" dirty="0"/>
              <a:t>An employer subject to this section must train all employees about the following:</a:t>
            </a:r>
          </a:p>
          <a:p>
            <a:pPr marL="457200" indent="-457200">
              <a:lnSpc>
                <a:spcPct val="120000"/>
              </a:lnSpc>
              <a:spcBef>
                <a:spcPts val="600"/>
              </a:spcBef>
              <a:spcAft>
                <a:spcPts val="600"/>
              </a:spcAft>
              <a:buFont typeface="+mj-lt"/>
              <a:buAutoNum type="arabicPeriod"/>
            </a:pPr>
            <a:r>
              <a:rPr lang="en-US" sz="2600" dirty="0"/>
              <a:t>the name of each individual on the employer’s safety committee;</a:t>
            </a:r>
          </a:p>
          <a:p>
            <a:pPr marL="457200" indent="-457200">
              <a:lnSpc>
                <a:spcPct val="120000"/>
              </a:lnSpc>
              <a:spcBef>
                <a:spcPts val="600"/>
              </a:spcBef>
              <a:spcAft>
                <a:spcPts val="600"/>
              </a:spcAft>
              <a:buFont typeface="+mj-lt"/>
              <a:buAutoNum type="arabicPeriod"/>
            </a:pPr>
            <a:r>
              <a:rPr lang="en-US" sz="2600" dirty="0"/>
              <a:t>the facility’s ergonomics program;</a:t>
            </a:r>
          </a:p>
          <a:p>
            <a:pPr marL="457200" indent="-457200">
              <a:lnSpc>
                <a:spcPct val="120000"/>
              </a:lnSpc>
              <a:spcBef>
                <a:spcPts val="600"/>
              </a:spcBef>
              <a:spcAft>
                <a:spcPts val="600"/>
              </a:spcAft>
              <a:buFont typeface="+mj-lt"/>
              <a:buAutoNum type="arabicPeriod"/>
            </a:pPr>
            <a:r>
              <a:rPr lang="en-US" sz="2600" dirty="0"/>
              <a:t>the early signs and symptoms of musculoskeletal injuries and the procedures for reporting them;</a:t>
            </a:r>
          </a:p>
          <a:p>
            <a:pPr marL="457200" indent="-457200">
              <a:lnSpc>
                <a:spcPct val="120000"/>
              </a:lnSpc>
              <a:spcBef>
                <a:spcPts val="600"/>
              </a:spcBef>
              <a:spcAft>
                <a:spcPts val="600"/>
              </a:spcAft>
              <a:buFont typeface="+mj-lt"/>
              <a:buAutoNum type="arabicPeriod"/>
            </a:pPr>
            <a:r>
              <a:rPr lang="en-US" sz="2600" dirty="0"/>
              <a:t>the procedures for reporting injuries and other hazards;</a:t>
            </a:r>
          </a:p>
          <a:p>
            <a:pPr marL="457200" indent="-457200">
              <a:lnSpc>
                <a:spcPct val="120000"/>
              </a:lnSpc>
              <a:spcBef>
                <a:spcPts val="600"/>
              </a:spcBef>
              <a:spcAft>
                <a:spcPts val="600"/>
              </a:spcAft>
              <a:buFont typeface="+mj-lt"/>
              <a:buAutoNum type="arabicPeriod"/>
            </a:pPr>
            <a:r>
              <a:rPr lang="en-US" sz="2600" dirty="0"/>
              <a:t>any administrative or engineering controls related to ergonomic hazards that are in place or will be implemented; and</a:t>
            </a:r>
          </a:p>
          <a:p>
            <a:pPr marL="457200" indent="-457200">
              <a:lnSpc>
                <a:spcPct val="120000"/>
              </a:lnSpc>
              <a:spcBef>
                <a:spcPts val="600"/>
              </a:spcBef>
              <a:spcAft>
                <a:spcPts val="600"/>
              </a:spcAft>
              <a:buFont typeface="+mj-lt"/>
              <a:buAutoNum type="arabicPeriod"/>
            </a:pPr>
            <a:r>
              <a:rPr lang="en-US" sz="2600" dirty="0"/>
              <a:t>the requirements of Minn. Stat. 182.677, subd. </a:t>
            </a:r>
            <a:r>
              <a:rPr lang="en-US" sz="2600"/>
              <a:t>9.</a:t>
            </a:r>
            <a:endParaRPr lang="en-US" sz="2600" dirty="0"/>
          </a:p>
        </p:txBody>
      </p:sp>
    </p:spTree>
    <p:extLst>
      <p:ext uri="{BB962C8B-B14F-4D97-AF65-F5344CB8AC3E}">
        <p14:creationId xmlns:p14="http://schemas.microsoft.com/office/powerpoint/2010/main" val="3287618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F68529-0427-3E87-D1F3-797020500157}"/>
              </a:ext>
            </a:extLst>
          </p:cNvPr>
          <p:cNvSpPr>
            <a:spLocks noGrp="1"/>
          </p:cNvSpPr>
          <p:nvPr>
            <p:ph type="title"/>
          </p:nvPr>
        </p:nvSpPr>
        <p:spPr/>
        <p:txBody>
          <a:bodyPr/>
          <a:lstStyle/>
          <a:p>
            <a:r>
              <a:rPr lang="en-US" dirty="0"/>
              <a:t>Administrative controls</a:t>
            </a:r>
          </a:p>
        </p:txBody>
      </p:sp>
      <p:sp>
        <p:nvSpPr>
          <p:cNvPr id="9" name="Content Placeholder 8">
            <a:extLst>
              <a:ext uri="{FF2B5EF4-FFF2-40B4-BE49-F238E27FC236}">
                <a16:creationId xmlns:a16="http://schemas.microsoft.com/office/drawing/2014/main" id="{409877CD-BA83-E6E7-829C-25292145C42F}"/>
              </a:ext>
            </a:extLst>
          </p:cNvPr>
          <p:cNvSpPr>
            <a:spLocks noGrp="1"/>
          </p:cNvSpPr>
          <p:nvPr>
            <p:ph sz="half" idx="1"/>
          </p:nvPr>
        </p:nvSpPr>
        <p:spPr/>
        <p:txBody>
          <a:bodyPr>
            <a:normAutofit fontScale="92500" lnSpcReduction="10000"/>
          </a:bodyPr>
          <a:lstStyle/>
          <a:p>
            <a:pPr marL="0" indent="0">
              <a:lnSpc>
                <a:spcPct val="110000"/>
              </a:lnSpc>
              <a:spcBef>
                <a:spcPts val="600"/>
              </a:spcBef>
              <a:spcAft>
                <a:spcPts val="600"/>
              </a:spcAft>
              <a:buNone/>
            </a:pPr>
            <a:r>
              <a:rPr lang="en-US" sz="2600" dirty="0"/>
              <a:t>Administrative controls establish work practices that reduce the duration, frequency or intensity of exposure to hazards. This may include:</a:t>
            </a:r>
          </a:p>
          <a:p>
            <a:pPr>
              <a:lnSpc>
                <a:spcPct val="110000"/>
              </a:lnSpc>
              <a:spcBef>
                <a:spcPts val="600"/>
              </a:spcBef>
              <a:spcAft>
                <a:spcPts val="600"/>
              </a:spcAft>
            </a:pPr>
            <a:r>
              <a:rPr lang="en-US" sz="2600" dirty="0"/>
              <a:t>work process training;</a:t>
            </a:r>
          </a:p>
          <a:p>
            <a:pPr>
              <a:lnSpc>
                <a:spcPct val="110000"/>
              </a:lnSpc>
              <a:spcBef>
                <a:spcPts val="600"/>
              </a:spcBef>
              <a:spcAft>
                <a:spcPts val="600"/>
              </a:spcAft>
            </a:pPr>
            <a:r>
              <a:rPr lang="en-US" sz="2600" dirty="0"/>
              <a:t>job rotation;</a:t>
            </a:r>
          </a:p>
          <a:p>
            <a:pPr>
              <a:lnSpc>
                <a:spcPct val="110000"/>
              </a:lnSpc>
              <a:spcBef>
                <a:spcPts val="600"/>
              </a:spcBef>
              <a:spcAft>
                <a:spcPts val="600"/>
              </a:spcAft>
            </a:pPr>
            <a:r>
              <a:rPr lang="en-US" sz="2600" dirty="0"/>
              <a:t>job expansion;</a:t>
            </a:r>
          </a:p>
          <a:p>
            <a:pPr>
              <a:lnSpc>
                <a:spcPct val="110000"/>
              </a:lnSpc>
              <a:spcBef>
                <a:spcPts val="600"/>
              </a:spcBef>
              <a:spcAft>
                <a:spcPts val="600"/>
              </a:spcAft>
            </a:pPr>
            <a:r>
              <a:rPr lang="en-US" sz="2600" dirty="0"/>
              <a:t>ensuring adequate rest breaks;</a:t>
            </a:r>
          </a:p>
          <a:p>
            <a:pPr>
              <a:lnSpc>
                <a:spcPct val="110000"/>
              </a:lnSpc>
              <a:spcBef>
                <a:spcPts val="600"/>
              </a:spcBef>
              <a:spcAft>
                <a:spcPts val="600"/>
              </a:spcAft>
            </a:pPr>
            <a:r>
              <a:rPr lang="en-US" sz="2600" dirty="0"/>
              <a:t>adjusting line speeds;</a:t>
            </a:r>
          </a:p>
        </p:txBody>
      </p:sp>
      <p:sp>
        <p:nvSpPr>
          <p:cNvPr id="10" name="Content Placeholder 9">
            <a:extLst>
              <a:ext uri="{FF2B5EF4-FFF2-40B4-BE49-F238E27FC236}">
                <a16:creationId xmlns:a16="http://schemas.microsoft.com/office/drawing/2014/main" id="{B2411270-708B-41DD-D18B-4AF4078BBB34}"/>
              </a:ext>
            </a:extLst>
          </p:cNvPr>
          <p:cNvSpPr>
            <a:spLocks noGrp="1"/>
          </p:cNvSpPr>
          <p:nvPr>
            <p:ph sz="half" idx="2"/>
          </p:nvPr>
        </p:nvSpPr>
        <p:spPr/>
        <p:txBody>
          <a:bodyPr>
            <a:normAutofit fontScale="92500" lnSpcReduction="10000"/>
          </a:bodyPr>
          <a:lstStyle/>
          <a:p>
            <a:pPr>
              <a:lnSpc>
                <a:spcPct val="110000"/>
              </a:lnSpc>
              <a:spcBef>
                <a:spcPts val="600"/>
              </a:spcBef>
              <a:spcAft>
                <a:spcPts val="600"/>
              </a:spcAft>
            </a:pPr>
            <a:r>
              <a:rPr lang="en-US" sz="2600" dirty="0"/>
              <a:t>establishing a lifting limit;</a:t>
            </a:r>
          </a:p>
          <a:p>
            <a:pPr>
              <a:lnSpc>
                <a:spcPct val="110000"/>
              </a:lnSpc>
              <a:spcBef>
                <a:spcPts val="600"/>
              </a:spcBef>
              <a:spcAft>
                <a:spcPts val="600"/>
              </a:spcAft>
            </a:pPr>
            <a:r>
              <a:rPr lang="en-US" sz="2600" dirty="0"/>
              <a:t>adjusting production rates;</a:t>
            </a:r>
          </a:p>
          <a:p>
            <a:pPr>
              <a:lnSpc>
                <a:spcPct val="110000"/>
              </a:lnSpc>
              <a:spcBef>
                <a:spcPts val="600"/>
              </a:spcBef>
              <a:spcAft>
                <a:spcPts val="600"/>
              </a:spcAft>
            </a:pPr>
            <a:r>
              <a:rPr lang="en-US" sz="2600" dirty="0"/>
              <a:t>increasing staffing;</a:t>
            </a:r>
          </a:p>
          <a:p>
            <a:pPr>
              <a:lnSpc>
                <a:spcPct val="110000"/>
              </a:lnSpc>
              <a:spcBef>
                <a:spcPts val="600"/>
              </a:spcBef>
              <a:spcAft>
                <a:spcPts val="600"/>
              </a:spcAft>
            </a:pPr>
            <a:r>
              <a:rPr lang="en-US" sz="2600" dirty="0"/>
              <a:t>maintaining tools;</a:t>
            </a:r>
          </a:p>
          <a:p>
            <a:pPr>
              <a:lnSpc>
                <a:spcPct val="110000"/>
              </a:lnSpc>
              <a:spcBef>
                <a:spcPts val="600"/>
              </a:spcBef>
              <a:spcAft>
                <a:spcPts val="600"/>
              </a:spcAft>
            </a:pPr>
            <a:r>
              <a:rPr lang="en-US" sz="2600" dirty="0"/>
              <a:t>reducing shift length or limiting the amount of overtime;</a:t>
            </a:r>
          </a:p>
          <a:p>
            <a:pPr>
              <a:lnSpc>
                <a:spcPct val="110000"/>
              </a:lnSpc>
              <a:spcBef>
                <a:spcPts val="600"/>
              </a:spcBef>
              <a:spcAft>
                <a:spcPts val="600"/>
              </a:spcAft>
            </a:pPr>
            <a:r>
              <a:rPr lang="en-US" sz="2600" dirty="0"/>
              <a:t>changing job rules and procedures, such as scheduling more breaks to allow for rest and </a:t>
            </a:r>
            <a:r>
              <a:rPr lang="en-US" sz="2600"/>
              <a:t>recovery;</a:t>
            </a:r>
            <a:endParaRPr lang="en-US" sz="2600" dirty="0"/>
          </a:p>
        </p:txBody>
      </p:sp>
      <p:sp>
        <p:nvSpPr>
          <p:cNvPr id="5" name="Slide Number Placeholder 4">
            <a:extLst>
              <a:ext uri="{FF2B5EF4-FFF2-40B4-BE49-F238E27FC236}">
                <a16:creationId xmlns:a16="http://schemas.microsoft.com/office/drawing/2014/main" id="{DF5F5801-E093-ACB1-1D03-8FC44720C475}"/>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40</a:t>
            </a:fld>
            <a:endParaRPr lang="en-US" dirty="0"/>
          </a:p>
        </p:txBody>
      </p:sp>
    </p:spTree>
    <p:extLst>
      <p:ext uri="{BB962C8B-B14F-4D97-AF65-F5344CB8AC3E}">
        <p14:creationId xmlns:p14="http://schemas.microsoft.com/office/powerpoint/2010/main" val="3210042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CA5B-20E8-011E-C71D-FC0127977DC3}"/>
              </a:ext>
            </a:extLst>
          </p:cNvPr>
          <p:cNvSpPr>
            <a:spLocks noGrp="1"/>
          </p:cNvSpPr>
          <p:nvPr>
            <p:ph type="title"/>
          </p:nvPr>
        </p:nvSpPr>
        <p:spPr/>
        <p:txBody>
          <a:bodyPr/>
          <a:lstStyle/>
          <a:p>
            <a:r>
              <a:rPr lang="en-US" dirty="0"/>
              <a:t>Administrative controls, continued</a:t>
            </a:r>
          </a:p>
        </p:txBody>
      </p:sp>
      <p:sp>
        <p:nvSpPr>
          <p:cNvPr id="3" name="Content Placeholder 2">
            <a:extLst>
              <a:ext uri="{FF2B5EF4-FFF2-40B4-BE49-F238E27FC236}">
                <a16:creationId xmlns:a16="http://schemas.microsoft.com/office/drawing/2014/main" id="{075FEC7D-1822-7584-887B-52E337D9C004}"/>
              </a:ext>
            </a:extLst>
          </p:cNvPr>
          <p:cNvSpPr>
            <a:spLocks noGrp="1"/>
          </p:cNvSpPr>
          <p:nvPr>
            <p:ph sz="half" idx="1"/>
          </p:nvPr>
        </p:nvSpPr>
        <p:spPr/>
        <p:txBody>
          <a:bodyPr>
            <a:normAutofit lnSpcReduction="10000"/>
          </a:bodyPr>
          <a:lstStyle/>
          <a:p>
            <a:pPr>
              <a:lnSpc>
                <a:spcPct val="110000"/>
              </a:lnSpc>
              <a:spcBef>
                <a:spcPts val="600"/>
              </a:spcBef>
              <a:spcAft>
                <a:spcPts val="600"/>
              </a:spcAft>
            </a:pPr>
            <a:r>
              <a:rPr lang="en-US" sz="2400" dirty="0"/>
              <a:t>training in the recognition of risk factors for MSDs and instructions in work practices and techniques that can ease the task demands or burden, such as stress and strain;</a:t>
            </a:r>
          </a:p>
          <a:p>
            <a:pPr>
              <a:lnSpc>
                <a:spcPct val="110000"/>
              </a:lnSpc>
              <a:spcBef>
                <a:spcPts val="600"/>
              </a:spcBef>
              <a:spcAft>
                <a:spcPts val="600"/>
              </a:spcAft>
            </a:pPr>
            <a:r>
              <a:rPr lang="en-US" sz="2400" dirty="0"/>
              <a:t>rotating workers through jobs that are physically tiring;</a:t>
            </a:r>
          </a:p>
          <a:p>
            <a:pPr>
              <a:lnSpc>
                <a:spcPct val="110000"/>
              </a:lnSpc>
              <a:spcBef>
                <a:spcPts val="600"/>
              </a:spcBef>
              <a:spcAft>
                <a:spcPts val="600"/>
              </a:spcAft>
            </a:pPr>
            <a:r>
              <a:rPr lang="en-US" sz="2400" dirty="0"/>
              <a:t>requiring heavy loads only be lifted by two people, to limit </a:t>
            </a:r>
            <a:r>
              <a:rPr lang="en-US" sz="2400"/>
              <a:t>force exertion;</a:t>
            </a:r>
            <a:endParaRPr lang="en-US" sz="2400" dirty="0"/>
          </a:p>
        </p:txBody>
      </p:sp>
      <p:sp>
        <p:nvSpPr>
          <p:cNvPr id="4" name="Content Placeholder 3">
            <a:extLst>
              <a:ext uri="{FF2B5EF4-FFF2-40B4-BE49-F238E27FC236}">
                <a16:creationId xmlns:a16="http://schemas.microsoft.com/office/drawing/2014/main" id="{3A36893D-2B93-7D07-9728-7B5B161B1626}"/>
              </a:ext>
            </a:extLst>
          </p:cNvPr>
          <p:cNvSpPr>
            <a:spLocks noGrp="1"/>
          </p:cNvSpPr>
          <p:nvPr>
            <p:ph sz="half" idx="2"/>
          </p:nvPr>
        </p:nvSpPr>
        <p:spPr/>
        <p:txBody>
          <a:bodyPr>
            <a:normAutofit lnSpcReduction="10000"/>
          </a:bodyPr>
          <a:lstStyle/>
          <a:p>
            <a:pPr>
              <a:lnSpc>
                <a:spcPct val="110000"/>
              </a:lnSpc>
              <a:spcBef>
                <a:spcPts val="600"/>
              </a:spcBef>
              <a:spcAft>
                <a:spcPts val="600"/>
              </a:spcAft>
            </a:pPr>
            <a:r>
              <a:rPr lang="en-US" sz="2400" dirty="0"/>
              <a:t>establishing systems to rotate workers away from tasks to minimize the duration of continual exertion, repetitive motions and awkward postures;</a:t>
            </a:r>
          </a:p>
          <a:p>
            <a:pPr>
              <a:lnSpc>
                <a:spcPct val="110000"/>
              </a:lnSpc>
              <a:spcBef>
                <a:spcPts val="600"/>
              </a:spcBef>
              <a:spcAft>
                <a:spcPts val="600"/>
              </a:spcAft>
            </a:pPr>
            <a:r>
              <a:rPr lang="en-US" sz="2400" dirty="0"/>
              <a:t>staffing “floaters” to provide periodic breaks between scheduled breaks; and</a:t>
            </a:r>
          </a:p>
          <a:p>
            <a:pPr>
              <a:lnSpc>
                <a:spcPct val="110000"/>
              </a:lnSpc>
              <a:spcBef>
                <a:spcPts val="600"/>
              </a:spcBef>
              <a:spcAft>
                <a:spcPts val="600"/>
              </a:spcAft>
            </a:pPr>
            <a:r>
              <a:rPr lang="en-US" sz="2400" dirty="0"/>
              <a:t>properly using and maintaining pneumatic and power </a:t>
            </a:r>
            <a:r>
              <a:rPr lang="en-US" sz="2400"/>
              <a:t>tools.</a:t>
            </a:r>
            <a:endParaRPr lang="en-US" sz="2400" dirty="0"/>
          </a:p>
        </p:txBody>
      </p:sp>
      <p:sp>
        <p:nvSpPr>
          <p:cNvPr id="6" name="Slide Number Placeholder 5">
            <a:extLst>
              <a:ext uri="{FF2B5EF4-FFF2-40B4-BE49-F238E27FC236}">
                <a16:creationId xmlns:a16="http://schemas.microsoft.com/office/drawing/2014/main" id="{413E822C-1CC3-F9F1-9C80-BB47F007A333}"/>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41</a:t>
            </a:fld>
            <a:endParaRPr lang="en-US" dirty="0"/>
          </a:p>
        </p:txBody>
      </p:sp>
    </p:spTree>
    <p:extLst>
      <p:ext uri="{BB962C8B-B14F-4D97-AF65-F5344CB8AC3E}">
        <p14:creationId xmlns:p14="http://schemas.microsoft.com/office/powerpoint/2010/main" val="4080938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1C80F-EACF-5DA1-42A7-73B3CE23802E}"/>
              </a:ext>
            </a:extLst>
          </p:cNvPr>
          <p:cNvSpPr>
            <a:spLocks noGrp="1"/>
          </p:cNvSpPr>
          <p:nvPr>
            <p:ph type="title"/>
          </p:nvPr>
        </p:nvSpPr>
        <p:spPr>
          <a:xfrm>
            <a:off x="838200" y="83889"/>
            <a:ext cx="10515600" cy="1216025"/>
          </a:xfrm>
        </p:spPr>
        <p:txBody>
          <a:bodyPr>
            <a:noAutofit/>
          </a:bodyPr>
          <a:lstStyle/>
          <a:p>
            <a:r>
              <a:rPr lang="en-US" dirty="0"/>
              <a:t>Administrative controls for ergonomic hazards, in place or to be implemented</a:t>
            </a:r>
          </a:p>
        </p:txBody>
      </p:sp>
      <p:sp>
        <p:nvSpPr>
          <p:cNvPr id="8" name="Content Placeholder 7">
            <a:extLst>
              <a:ext uri="{FF2B5EF4-FFF2-40B4-BE49-F238E27FC236}">
                <a16:creationId xmlns:a16="http://schemas.microsoft.com/office/drawing/2014/main" id="{AF4B12F1-8F3C-9510-4950-D38172DDFAE6}"/>
              </a:ext>
            </a:extLst>
          </p:cNvPr>
          <p:cNvSpPr>
            <a:spLocks noGrp="1"/>
          </p:cNvSpPr>
          <p:nvPr>
            <p:ph sz="quarter" idx="10"/>
          </p:nvPr>
        </p:nvSpPr>
        <p:spPr>
          <a:xfrm>
            <a:off x="838200" y="1525736"/>
            <a:ext cx="10515600" cy="4788393"/>
          </a:xfrm>
        </p:spPr>
        <p:txBody>
          <a:bodyPr/>
          <a:lstStyle/>
          <a:p>
            <a:pPr>
              <a:spcBef>
                <a:spcPts val="600"/>
              </a:spcBef>
              <a:spcAft>
                <a:spcPts val="600"/>
              </a:spcAft>
            </a:pPr>
            <a:r>
              <a:rPr lang="en-US" sz="2400" dirty="0"/>
              <a:t>[Detail administrative controls for ergonomic hazards that are currently in place.]</a:t>
            </a:r>
          </a:p>
          <a:p>
            <a:pPr>
              <a:spcBef>
                <a:spcPts val="600"/>
              </a:spcBef>
              <a:spcAft>
                <a:spcPts val="600"/>
              </a:spcAft>
            </a:pPr>
            <a:r>
              <a:rPr lang="en-US" sz="2400" dirty="0"/>
              <a:t>[Detail administrative controls for ergonomic hazards that will be </a:t>
            </a:r>
            <a:r>
              <a:rPr lang="en-US" sz="2400"/>
              <a:t>implemented.]</a:t>
            </a:r>
            <a:endParaRPr lang="en-US" sz="2400" dirty="0"/>
          </a:p>
        </p:txBody>
      </p:sp>
    </p:spTree>
    <p:extLst>
      <p:ext uri="{BB962C8B-B14F-4D97-AF65-F5344CB8AC3E}">
        <p14:creationId xmlns:p14="http://schemas.microsoft.com/office/powerpoint/2010/main" val="1507340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2DA12C-9A25-4E72-41E7-28516338B186}"/>
              </a:ext>
            </a:extLst>
          </p:cNvPr>
          <p:cNvSpPr>
            <a:spLocks noGrp="1"/>
          </p:cNvSpPr>
          <p:nvPr>
            <p:ph type="title"/>
          </p:nvPr>
        </p:nvSpPr>
        <p:spPr/>
        <p:txBody>
          <a:bodyPr/>
          <a:lstStyle/>
          <a:p>
            <a:r>
              <a:rPr lang="en-US"/>
              <a:t>Minn. Stat. 182,677, subd</a:t>
            </a:r>
            <a:r>
              <a:rPr lang="en-US" dirty="0"/>
              <a:t>. 9</a:t>
            </a:r>
            <a:r>
              <a:rPr lang="en-US"/>
              <a:t>, Reporting </a:t>
            </a:r>
            <a:r>
              <a:rPr lang="en-US" dirty="0"/>
              <a:t>encouraged</a:t>
            </a:r>
          </a:p>
        </p:txBody>
      </p:sp>
      <p:sp>
        <p:nvSpPr>
          <p:cNvPr id="7" name="Content Placeholder 6">
            <a:extLst>
              <a:ext uri="{FF2B5EF4-FFF2-40B4-BE49-F238E27FC236}">
                <a16:creationId xmlns:a16="http://schemas.microsoft.com/office/drawing/2014/main" id="{E6313289-8587-6F84-022C-A0092D5BCF97}"/>
              </a:ext>
            </a:extLst>
          </p:cNvPr>
          <p:cNvSpPr>
            <a:spLocks noGrp="1"/>
          </p:cNvSpPr>
          <p:nvPr>
            <p:ph idx="1"/>
          </p:nvPr>
        </p:nvSpPr>
        <p:spPr/>
        <p:txBody>
          <a:bodyPr/>
          <a:lstStyle/>
          <a:p>
            <a:pPr>
              <a:spcBef>
                <a:spcPts val="600"/>
              </a:spcBef>
              <a:spcAft>
                <a:spcPts val="600"/>
              </a:spcAft>
            </a:pPr>
            <a:r>
              <a:rPr lang="en-US" sz="2400"/>
              <a:t>“Any </a:t>
            </a:r>
            <a:r>
              <a:rPr lang="en-US" sz="2400" dirty="0"/>
              <a:t>employer subject to this section must not institute or maintain any program</a:t>
            </a:r>
            <a:r>
              <a:rPr lang="en-US" sz="2400"/>
              <a:t>, policy, or practice </a:t>
            </a:r>
            <a:r>
              <a:rPr lang="en-US" sz="2400" dirty="0"/>
              <a:t>that discourages employees from reporting injuries</a:t>
            </a:r>
            <a:r>
              <a:rPr lang="en-US" sz="2400"/>
              <a:t>, hazards, </a:t>
            </a:r>
            <a:r>
              <a:rPr lang="en-US" sz="2400" dirty="0"/>
              <a:t>or safety and health standard violations, including ergonomic-related hazards and symptoms of musculoskeletal </a:t>
            </a:r>
            <a:r>
              <a:rPr lang="en-US" sz="2400"/>
              <a:t>disorders.”</a:t>
            </a:r>
            <a:endParaRPr lang="en-US" sz="2400" dirty="0"/>
          </a:p>
        </p:txBody>
      </p:sp>
      <p:sp>
        <p:nvSpPr>
          <p:cNvPr id="5" name="Slide Number Placeholder 4">
            <a:extLst>
              <a:ext uri="{FF2B5EF4-FFF2-40B4-BE49-F238E27FC236}">
                <a16:creationId xmlns:a16="http://schemas.microsoft.com/office/drawing/2014/main" id="{990ACBEA-6802-EEA7-0F6A-EB5BB29F6623}"/>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43</a:t>
            </a:fld>
            <a:endParaRPr lang="en-US" dirty="0"/>
          </a:p>
        </p:txBody>
      </p:sp>
    </p:spTree>
    <p:extLst>
      <p:ext uri="{BB962C8B-B14F-4D97-AF65-F5344CB8AC3E}">
        <p14:creationId xmlns:p14="http://schemas.microsoft.com/office/powerpoint/2010/main" val="163860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4578-912F-8279-06FB-633D943F217C}"/>
              </a:ext>
            </a:extLst>
          </p:cNvPr>
          <p:cNvSpPr>
            <a:spLocks noGrp="1"/>
          </p:cNvSpPr>
          <p:nvPr>
            <p:ph type="title"/>
          </p:nvPr>
        </p:nvSpPr>
        <p:spPr/>
        <p:txBody>
          <a:bodyPr>
            <a:normAutofit/>
          </a:bodyPr>
          <a:lstStyle/>
          <a:p>
            <a:r>
              <a:rPr lang="en-US" dirty="0"/>
              <a:t>Programs, policies, practices that may affect reporting</a:t>
            </a:r>
          </a:p>
        </p:txBody>
      </p:sp>
      <p:sp>
        <p:nvSpPr>
          <p:cNvPr id="3" name="Content Placeholder 2">
            <a:extLst>
              <a:ext uri="{FF2B5EF4-FFF2-40B4-BE49-F238E27FC236}">
                <a16:creationId xmlns:a16="http://schemas.microsoft.com/office/drawing/2014/main" id="{D0C223A6-244F-803A-70B7-FC47189D7A2C}"/>
              </a:ext>
            </a:extLst>
          </p:cNvPr>
          <p:cNvSpPr>
            <a:spLocks noGrp="1"/>
          </p:cNvSpPr>
          <p:nvPr>
            <p:ph idx="1"/>
          </p:nvPr>
        </p:nvSpPr>
        <p:spPr/>
        <p:txBody>
          <a:bodyPr>
            <a:normAutofit/>
          </a:bodyPr>
          <a:lstStyle/>
          <a:p>
            <a:pPr>
              <a:spcBef>
                <a:spcPts val="600"/>
              </a:spcBef>
              <a:spcAft>
                <a:spcPts val="600"/>
              </a:spcAft>
            </a:pPr>
            <a:r>
              <a:rPr lang="en-US" sz="2400" i="1" dirty="0"/>
              <a:t>Recommended practices for </a:t>
            </a:r>
            <a:r>
              <a:rPr lang="en-US" sz="2400" i="1"/>
              <a:t>anti-retaliation programs</a:t>
            </a:r>
            <a:r>
              <a:rPr lang="en-US" sz="2400"/>
              <a:t>, at </a:t>
            </a:r>
            <a:r>
              <a:rPr lang="en-US" sz="2400">
                <a:hlinkClick r:id="rId2"/>
              </a:rPr>
              <a:t>osha</a:t>
            </a:r>
            <a:r>
              <a:rPr lang="en-US" sz="2400" dirty="0">
                <a:hlinkClick r:id="rId2"/>
              </a:rPr>
              <a:t>.gov/sites/default/files/publications/OSHA3905</a:t>
            </a:r>
            <a:r>
              <a:rPr lang="en-US" sz="2400">
                <a:hlinkClick r:id="rId2"/>
              </a:rPr>
              <a:t>.pdf</a:t>
            </a:r>
            <a:r>
              <a:rPr lang="en-US" sz="2400"/>
              <a:t>, </a:t>
            </a:r>
            <a:r>
              <a:rPr lang="en-US" sz="2400" dirty="0"/>
              <a:t>provides recommendations and guidelines for preventing and addressing worker retaliation</a:t>
            </a:r>
            <a:r>
              <a:rPr lang="en-US" sz="2400"/>
              <a:t>. – OSHA </a:t>
            </a:r>
            <a:r>
              <a:rPr lang="en-US" sz="2400" dirty="0"/>
              <a:t>directorate of whistleblower protection programs, 2017.</a:t>
            </a:r>
          </a:p>
          <a:p>
            <a:pPr>
              <a:spcBef>
                <a:spcPts val="600"/>
              </a:spcBef>
              <a:spcAft>
                <a:spcPts val="600"/>
              </a:spcAft>
            </a:pPr>
            <a:r>
              <a:rPr lang="en-US" sz="2400" i="1" dirty="0"/>
              <a:t>OSHA memorandum on employer safety incentive and disincentive policies </a:t>
            </a:r>
            <a:r>
              <a:rPr lang="en-US" sz="2400" i="1"/>
              <a:t>and practices</a:t>
            </a:r>
            <a:r>
              <a:rPr lang="en-US" sz="2400"/>
              <a:t>, at </a:t>
            </a:r>
            <a:r>
              <a:rPr lang="en-US" sz="2400">
                <a:hlinkClick r:id="rId3"/>
              </a:rPr>
              <a:t>osha</a:t>
            </a:r>
            <a:r>
              <a:rPr lang="en-US" sz="2400" dirty="0">
                <a:hlinkClick r:id="rId3"/>
              </a:rPr>
              <a:t>.gov/laws-regs/standardinterpretations</a:t>
            </a:r>
            <a:r>
              <a:rPr lang="en-US" sz="2400">
                <a:hlinkClick r:id="rId3"/>
              </a:rPr>
              <a:t>/2012-03-12-0</a:t>
            </a:r>
            <a:r>
              <a:rPr lang="en-US" sz="2400"/>
              <a:t>, </a:t>
            </a:r>
            <a:r>
              <a:rPr lang="en-US" sz="2400" dirty="0"/>
              <a:t>describes types of safety incentive policies that </a:t>
            </a:r>
            <a:r>
              <a:rPr lang="en-US" sz="2400"/>
              <a:t>might discourage reporting.</a:t>
            </a:r>
            <a:endParaRPr lang="en-US" sz="2400" dirty="0"/>
          </a:p>
        </p:txBody>
      </p:sp>
      <p:sp>
        <p:nvSpPr>
          <p:cNvPr id="5" name="Slide Number Placeholder 4">
            <a:extLst>
              <a:ext uri="{FF2B5EF4-FFF2-40B4-BE49-F238E27FC236}">
                <a16:creationId xmlns:a16="http://schemas.microsoft.com/office/drawing/2014/main" id="{8AE66E00-6E15-7BC7-7872-1259175BE829}"/>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44</a:t>
            </a:fld>
            <a:endParaRPr lang="en-US" dirty="0"/>
          </a:p>
        </p:txBody>
      </p:sp>
    </p:spTree>
    <p:extLst>
      <p:ext uri="{BB962C8B-B14F-4D97-AF65-F5344CB8AC3E}">
        <p14:creationId xmlns:p14="http://schemas.microsoft.com/office/powerpoint/2010/main" val="2924168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2E873-5FAE-8367-8D86-BF1B7BF7D94E}"/>
              </a:ext>
            </a:extLst>
          </p:cNvPr>
          <p:cNvSpPr>
            <a:spLocks noGrp="1"/>
          </p:cNvSpPr>
          <p:nvPr>
            <p:ph type="title"/>
          </p:nvPr>
        </p:nvSpPr>
        <p:spPr/>
        <p:txBody>
          <a:bodyPr>
            <a:noAutofit/>
          </a:bodyPr>
          <a:lstStyle/>
          <a:p>
            <a:r>
              <a:rPr lang="en-US" dirty="0"/>
              <a:t>Programs, policies, practices that may affect reporting</a:t>
            </a:r>
            <a:r>
              <a:rPr lang="en-US"/>
              <a:t>, continued</a:t>
            </a:r>
            <a:endParaRPr lang="en-US" dirty="0"/>
          </a:p>
        </p:txBody>
      </p:sp>
      <p:sp>
        <p:nvSpPr>
          <p:cNvPr id="3" name="Content Placeholder 2">
            <a:extLst>
              <a:ext uri="{FF2B5EF4-FFF2-40B4-BE49-F238E27FC236}">
                <a16:creationId xmlns:a16="http://schemas.microsoft.com/office/drawing/2014/main" id="{A2268AF2-56EA-C4E9-9926-5F69CD129A79}"/>
              </a:ext>
            </a:extLst>
          </p:cNvPr>
          <p:cNvSpPr>
            <a:spLocks noGrp="1"/>
          </p:cNvSpPr>
          <p:nvPr>
            <p:ph idx="1"/>
          </p:nvPr>
        </p:nvSpPr>
        <p:spPr/>
        <p:txBody>
          <a:bodyPr>
            <a:normAutofit/>
          </a:bodyPr>
          <a:lstStyle/>
          <a:p>
            <a:pPr>
              <a:spcBef>
                <a:spcPts val="600"/>
              </a:spcBef>
              <a:spcAft>
                <a:spcPts val="600"/>
              </a:spcAft>
            </a:pPr>
            <a:r>
              <a:rPr lang="en-US" sz="2400" i="1" dirty="0"/>
              <a:t>Clarification of OSHA's Position on Workplace Safety Incentive Programs and Post-Incident </a:t>
            </a:r>
            <a:r>
              <a:rPr lang="en-US" sz="2400" i="1"/>
              <a:t>Drug Testing</a:t>
            </a:r>
            <a:r>
              <a:rPr lang="en-US" sz="2400"/>
              <a:t>, at </a:t>
            </a:r>
            <a:r>
              <a:rPr lang="en-US" sz="2400">
                <a:hlinkClick r:id="rId2"/>
              </a:rPr>
              <a:t>whistleblowers</a:t>
            </a:r>
            <a:r>
              <a:rPr lang="en-US" sz="2400" dirty="0">
                <a:hlinkClick r:id="rId2"/>
              </a:rPr>
              <a:t>.gov/memo</a:t>
            </a:r>
            <a:r>
              <a:rPr lang="en-US" sz="2400">
                <a:hlinkClick r:id="rId2"/>
              </a:rPr>
              <a:t>/2018-10-11</a:t>
            </a:r>
            <a:r>
              <a:rPr lang="en-US" sz="2400"/>
              <a:t>.</a:t>
            </a:r>
            <a:endParaRPr lang="en-US" sz="2400" dirty="0"/>
          </a:p>
          <a:p>
            <a:pPr>
              <a:spcBef>
                <a:spcPts val="600"/>
              </a:spcBef>
              <a:spcAft>
                <a:spcPts val="600"/>
              </a:spcAft>
            </a:pPr>
            <a:r>
              <a:rPr lang="en-US" sz="2400" i="1" dirty="0"/>
              <a:t>Examples </a:t>
            </a:r>
            <a:r>
              <a:rPr lang="en-US" sz="2400" i="1"/>
              <a:t>of Rate-based </a:t>
            </a:r>
            <a:r>
              <a:rPr lang="en-US" sz="2400" i="1" dirty="0"/>
              <a:t>Incentive Programs Submitted </a:t>
            </a:r>
            <a:r>
              <a:rPr lang="en-US" sz="2400" i="1"/>
              <a:t>to OSHA</a:t>
            </a:r>
            <a:r>
              <a:rPr lang="en-US" sz="2400"/>
              <a:t>, at </a:t>
            </a:r>
            <a:r>
              <a:rPr lang="en-US" sz="2400">
                <a:hlinkClick r:id="rId3"/>
              </a:rPr>
              <a:t>osha</a:t>
            </a:r>
            <a:r>
              <a:rPr lang="en-US" sz="2400" dirty="0">
                <a:hlinkClick r:id="rId3"/>
              </a:rPr>
              <a:t>.gov/sites/default/files/ExamplesofRate-BasedIncentiveProgramsSubmittedtoOSHARegulatoryDocket</a:t>
            </a:r>
            <a:r>
              <a:rPr lang="en-US" sz="2400">
                <a:hlinkClick r:id="rId3"/>
              </a:rPr>
              <a:t>.pdf</a:t>
            </a:r>
            <a:r>
              <a:rPr lang="en-US" sz="2400"/>
              <a:t>.</a:t>
            </a:r>
            <a:endParaRPr lang="en-US" sz="2400" dirty="0"/>
          </a:p>
        </p:txBody>
      </p:sp>
      <p:sp>
        <p:nvSpPr>
          <p:cNvPr id="5" name="Slide Number Placeholder 4">
            <a:extLst>
              <a:ext uri="{FF2B5EF4-FFF2-40B4-BE49-F238E27FC236}">
                <a16:creationId xmlns:a16="http://schemas.microsoft.com/office/drawing/2014/main" id="{06A0E628-C979-0B33-79C5-B0BD052A140E}"/>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45</a:t>
            </a:fld>
            <a:endParaRPr lang="en-US" dirty="0"/>
          </a:p>
        </p:txBody>
      </p:sp>
    </p:spTree>
    <p:extLst>
      <p:ext uri="{BB962C8B-B14F-4D97-AF65-F5344CB8AC3E}">
        <p14:creationId xmlns:p14="http://schemas.microsoft.com/office/powerpoint/2010/main" val="1692007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9C8960-0AB0-1848-91A1-1ED75B98650C}"/>
              </a:ext>
            </a:extLst>
          </p:cNvPr>
          <p:cNvSpPr>
            <a:spLocks noGrp="1"/>
          </p:cNvSpPr>
          <p:nvPr>
            <p:ph type="title"/>
          </p:nvPr>
        </p:nvSpPr>
        <p:spPr/>
        <p:txBody>
          <a:bodyPr/>
          <a:lstStyle/>
          <a:p>
            <a:r>
              <a:rPr lang="en-US" dirty="0"/>
              <a:t>Reporting encouraged</a:t>
            </a:r>
          </a:p>
        </p:txBody>
      </p:sp>
      <p:sp>
        <p:nvSpPr>
          <p:cNvPr id="7" name="Content Placeholder 6">
            <a:extLst>
              <a:ext uri="{FF2B5EF4-FFF2-40B4-BE49-F238E27FC236}">
                <a16:creationId xmlns:a16="http://schemas.microsoft.com/office/drawing/2014/main" id="{22E416DF-098F-0480-FB58-06C2BBF646F7}"/>
              </a:ext>
            </a:extLst>
          </p:cNvPr>
          <p:cNvSpPr>
            <a:spLocks noGrp="1"/>
          </p:cNvSpPr>
          <p:nvPr>
            <p:ph sz="quarter" idx="10"/>
          </p:nvPr>
        </p:nvSpPr>
        <p:spPr/>
        <p:txBody>
          <a:bodyPr/>
          <a:lstStyle/>
          <a:p>
            <a:pPr>
              <a:spcBef>
                <a:spcPts val="600"/>
              </a:spcBef>
              <a:spcAft>
                <a:spcPts val="600"/>
              </a:spcAft>
            </a:pPr>
            <a:r>
              <a:rPr lang="en-US" sz="2400" dirty="0"/>
              <a:t>[Detail how reporting is encouraged at the </a:t>
            </a:r>
            <a:r>
              <a:rPr lang="en-US" sz="2400"/>
              <a:t>facility.]</a:t>
            </a:r>
            <a:endParaRPr lang="en-US" sz="2400" dirty="0"/>
          </a:p>
        </p:txBody>
      </p:sp>
    </p:spTree>
    <p:extLst>
      <p:ext uri="{BB962C8B-B14F-4D97-AF65-F5344CB8AC3E}">
        <p14:creationId xmlns:p14="http://schemas.microsoft.com/office/powerpoint/2010/main" val="1968190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331FE6-27A8-C494-7795-9F7544262429}"/>
              </a:ext>
            </a:extLst>
          </p:cNvPr>
          <p:cNvSpPr>
            <a:spLocks noGrp="1"/>
          </p:cNvSpPr>
          <p:nvPr>
            <p:ph type="title"/>
          </p:nvPr>
        </p:nvSpPr>
        <p:spPr/>
        <p:txBody>
          <a:bodyPr/>
          <a:lstStyle/>
          <a:p>
            <a:r>
              <a:rPr lang="en-US" dirty="0"/>
              <a:t>Training frequency 	</a:t>
            </a:r>
          </a:p>
        </p:txBody>
      </p:sp>
      <p:sp>
        <p:nvSpPr>
          <p:cNvPr id="7" name="Content Placeholder 6">
            <a:extLst>
              <a:ext uri="{FF2B5EF4-FFF2-40B4-BE49-F238E27FC236}">
                <a16:creationId xmlns:a16="http://schemas.microsoft.com/office/drawing/2014/main" id="{87B8DC51-A665-EA34-1C91-9CDBBD278D51}"/>
              </a:ext>
            </a:extLst>
          </p:cNvPr>
          <p:cNvSpPr>
            <a:spLocks noGrp="1"/>
          </p:cNvSpPr>
          <p:nvPr>
            <p:ph idx="1"/>
          </p:nvPr>
        </p:nvSpPr>
        <p:spPr/>
        <p:txBody>
          <a:bodyPr/>
          <a:lstStyle/>
          <a:p>
            <a:pPr>
              <a:spcBef>
                <a:spcPts val="600"/>
              </a:spcBef>
              <a:spcAft>
                <a:spcPts val="600"/>
              </a:spcAft>
            </a:pPr>
            <a:r>
              <a:rPr lang="en-US" sz="2400" dirty="0"/>
              <a:t>New employees must be trained according to paragraph (a) prior to starting work.</a:t>
            </a:r>
          </a:p>
          <a:p>
            <a:pPr>
              <a:spcBef>
                <a:spcPts val="600"/>
              </a:spcBef>
              <a:spcAft>
                <a:spcPts val="600"/>
              </a:spcAft>
            </a:pPr>
            <a:r>
              <a:rPr lang="en-US" sz="2400" dirty="0"/>
              <a:t>Current employees must receive initial training and ongoing annual training in accordance with the employer’s ergonomics program.</a:t>
            </a:r>
          </a:p>
          <a:p>
            <a:pPr>
              <a:spcBef>
                <a:spcPts val="600"/>
              </a:spcBef>
              <a:spcAft>
                <a:spcPts val="600"/>
              </a:spcAft>
            </a:pPr>
            <a:r>
              <a:rPr lang="en-US" sz="2400" dirty="0"/>
              <a:t>The employer must provide training during the working hours and compensate the employee for attending the training at the employer’s standard rate of pay. All training must be in a language and with vocabulary the employee can </a:t>
            </a:r>
            <a:r>
              <a:rPr lang="en-US" sz="2400"/>
              <a:t>understand.</a:t>
            </a:r>
            <a:endParaRPr lang="en-US" sz="2400" dirty="0"/>
          </a:p>
        </p:txBody>
      </p:sp>
      <p:sp>
        <p:nvSpPr>
          <p:cNvPr id="5" name="Slide Number Placeholder 4">
            <a:extLst>
              <a:ext uri="{FF2B5EF4-FFF2-40B4-BE49-F238E27FC236}">
                <a16:creationId xmlns:a16="http://schemas.microsoft.com/office/drawing/2014/main" id="{524860A5-AA40-1D16-286B-1B59FA02BF67}"/>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47</a:t>
            </a:fld>
            <a:endParaRPr lang="en-US" dirty="0"/>
          </a:p>
        </p:txBody>
      </p:sp>
    </p:spTree>
    <p:extLst>
      <p:ext uri="{BB962C8B-B14F-4D97-AF65-F5344CB8AC3E}">
        <p14:creationId xmlns:p14="http://schemas.microsoft.com/office/powerpoint/2010/main" val="1460303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F6C6-E606-C66F-3EFE-1C0F57714C0A}"/>
              </a:ext>
            </a:extLst>
          </p:cNvPr>
          <p:cNvSpPr>
            <a:spLocks noGrp="1"/>
          </p:cNvSpPr>
          <p:nvPr>
            <p:ph type="title"/>
          </p:nvPr>
        </p:nvSpPr>
        <p:spPr/>
        <p:txBody>
          <a:bodyPr/>
          <a:lstStyle/>
          <a:p>
            <a:r>
              <a:rPr lang="en-US" dirty="0"/>
              <a:t>Resource links</a:t>
            </a:r>
          </a:p>
        </p:txBody>
      </p:sp>
      <p:sp>
        <p:nvSpPr>
          <p:cNvPr id="3" name="Content Placeholder 2">
            <a:extLst>
              <a:ext uri="{FF2B5EF4-FFF2-40B4-BE49-F238E27FC236}">
                <a16:creationId xmlns:a16="http://schemas.microsoft.com/office/drawing/2014/main" id="{23241C5E-B91A-629B-ECB5-05C53A48D5D7}"/>
              </a:ext>
            </a:extLst>
          </p:cNvPr>
          <p:cNvSpPr>
            <a:spLocks noGrp="1"/>
          </p:cNvSpPr>
          <p:nvPr>
            <p:ph idx="1"/>
          </p:nvPr>
        </p:nvSpPr>
        <p:spPr/>
        <p:txBody>
          <a:bodyPr/>
          <a:lstStyle/>
          <a:p>
            <a:pPr>
              <a:spcBef>
                <a:spcPts val="600"/>
              </a:spcBef>
              <a:spcAft>
                <a:spcPts val="600"/>
              </a:spcAft>
            </a:pPr>
            <a:r>
              <a:rPr lang="en-US" sz="2400"/>
              <a:t>OSHA ergonomics – </a:t>
            </a:r>
            <a:r>
              <a:rPr lang="en-US" sz="2400">
                <a:hlinkClick r:id="rId2"/>
              </a:rPr>
              <a:t>osha</a:t>
            </a:r>
            <a:r>
              <a:rPr lang="en-US" sz="2400" dirty="0">
                <a:hlinkClick r:id="rId2"/>
              </a:rPr>
              <a:t>.gov</a:t>
            </a:r>
            <a:r>
              <a:rPr lang="en-US" sz="2400">
                <a:hlinkClick r:id="rId2"/>
              </a:rPr>
              <a:t>/ergonomics</a:t>
            </a:r>
            <a:endParaRPr lang="en-US" sz="2400" dirty="0"/>
          </a:p>
          <a:p>
            <a:pPr>
              <a:spcBef>
                <a:spcPts val="600"/>
              </a:spcBef>
              <a:spcAft>
                <a:spcPts val="600"/>
              </a:spcAft>
            </a:pPr>
            <a:r>
              <a:rPr lang="en-US" sz="2400"/>
              <a:t>NIOSH ergonomics – </a:t>
            </a:r>
            <a:r>
              <a:rPr lang="en-US" sz="2400">
                <a:hlinkClick r:id="rId3"/>
              </a:rPr>
              <a:t>cdc</a:t>
            </a:r>
            <a:r>
              <a:rPr lang="en-US" sz="2400" dirty="0">
                <a:hlinkClick r:id="rId3"/>
              </a:rPr>
              <a:t>.gov/niosh</a:t>
            </a:r>
            <a:r>
              <a:rPr lang="en-US" sz="2400">
                <a:hlinkClick r:id="rId3"/>
              </a:rPr>
              <a:t>/ergonomics</a:t>
            </a:r>
            <a:endParaRPr lang="en-US" sz="2400" dirty="0"/>
          </a:p>
          <a:p>
            <a:pPr>
              <a:spcBef>
                <a:spcPts val="600"/>
              </a:spcBef>
              <a:spcAft>
                <a:spcPts val="600"/>
              </a:spcAft>
            </a:pPr>
            <a:r>
              <a:rPr lang="en-US" sz="2400"/>
              <a:t>California ergonomic hazards factsheet – </a:t>
            </a:r>
            <a:r>
              <a:rPr lang="en-US" sz="2400">
                <a:hlinkClick r:id="rId4"/>
              </a:rPr>
              <a:t>dir</a:t>
            </a:r>
            <a:r>
              <a:rPr lang="en-US" sz="2400" dirty="0">
                <a:hlinkClick r:id="rId4"/>
              </a:rPr>
              <a:t>.ca.gov/chswc/woshtep/iipp/materials/SB_Factsheet_H_ErgonomicHazards</a:t>
            </a:r>
            <a:r>
              <a:rPr lang="en-US" sz="2400">
                <a:hlinkClick r:id="rId4"/>
              </a:rPr>
              <a:t>.pdf</a:t>
            </a:r>
            <a:endParaRPr lang="en-US" sz="2400" dirty="0"/>
          </a:p>
          <a:p>
            <a:pPr>
              <a:spcBef>
                <a:spcPts val="600"/>
              </a:spcBef>
              <a:spcAft>
                <a:spcPts val="600"/>
              </a:spcAft>
            </a:pPr>
            <a:r>
              <a:rPr lang="en-US" sz="2400"/>
              <a:t>Colorado State University musculoskeletal </a:t>
            </a:r>
            <a:r>
              <a:rPr lang="en-US" sz="2400" dirty="0"/>
              <a:t>d</a:t>
            </a:r>
            <a:r>
              <a:rPr lang="en-US" sz="2400"/>
              <a:t>isorders, risk </a:t>
            </a:r>
            <a:r>
              <a:rPr lang="en-US" sz="2400" dirty="0"/>
              <a:t>f</a:t>
            </a:r>
            <a:r>
              <a:rPr lang="en-US" sz="2400"/>
              <a:t>actors and reporting – </a:t>
            </a:r>
            <a:r>
              <a:rPr lang="en-US" sz="2400">
                <a:hlinkClick r:id="rId5"/>
              </a:rPr>
              <a:t>rmi</a:t>
            </a:r>
            <a:r>
              <a:rPr lang="en-US" sz="2400" dirty="0">
                <a:hlinkClick r:id="rId5"/>
              </a:rPr>
              <a:t>.colostate.edu/ergonomics/injuries-and-injury-prevention</a:t>
            </a:r>
            <a:r>
              <a:rPr lang="en-US" sz="2400">
                <a:hlinkClick r:id="rId5"/>
              </a:rPr>
              <a:t>/musculoskeletal-disorders-risk-factors-reporting</a:t>
            </a:r>
            <a:endParaRPr lang="en-US" sz="2400" dirty="0"/>
          </a:p>
        </p:txBody>
      </p:sp>
      <p:sp>
        <p:nvSpPr>
          <p:cNvPr id="5" name="Slide Number Placeholder 4">
            <a:extLst>
              <a:ext uri="{FF2B5EF4-FFF2-40B4-BE49-F238E27FC236}">
                <a16:creationId xmlns:a16="http://schemas.microsoft.com/office/drawing/2014/main" id="{FE049831-735D-2EAC-68EE-778376A83A50}"/>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48</a:t>
            </a:fld>
            <a:endParaRPr lang="en-US" dirty="0"/>
          </a:p>
        </p:txBody>
      </p:sp>
    </p:spTree>
    <p:extLst>
      <p:ext uri="{BB962C8B-B14F-4D97-AF65-F5344CB8AC3E}">
        <p14:creationId xmlns:p14="http://schemas.microsoft.com/office/powerpoint/2010/main" val="2023802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6304-F7DD-792A-224F-CD41B8C7956A}"/>
              </a:ext>
            </a:extLst>
          </p:cNvPr>
          <p:cNvSpPr>
            <a:spLocks noGrp="1"/>
          </p:cNvSpPr>
          <p:nvPr>
            <p:ph type="title"/>
          </p:nvPr>
        </p:nvSpPr>
        <p:spPr/>
        <p:txBody>
          <a:bodyPr/>
          <a:lstStyle/>
          <a:p>
            <a:r>
              <a:rPr lang="en-US" dirty="0"/>
              <a:t>MNOSHA Workplace Safety Consultation</a:t>
            </a:r>
          </a:p>
        </p:txBody>
      </p:sp>
      <p:sp>
        <p:nvSpPr>
          <p:cNvPr id="3" name="Content Placeholder 2">
            <a:extLst>
              <a:ext uri="{FF2B5EF4-FFF2-40B4-BE49-F238E27FC236}">
                <a16:creationId xmlns:a16="http://schemas.microsoft.com/office/drawing/2014/main" id="{C637B557-EA61-8DC6-3EA5-99306FD1BFD4}"/>
              </a:ext>
            </a:extLst>
          </p:cNvPr>
          <p:cNvSpPr>
            <a:spLocks noGrp="1"/>
          </p:cNvSpPr>
          <p:nvPr>
            <p:ph idx="1"/>
          </p:nvPr>
        </p:nvSpPr>
        <p:spPr/>
        <p:txBody>
          <a:bodyPr/>
          <a:lstStyle/>
          <a:p>
            <a:pPr>
              <a:spcBef>
                <a:spcPts val="600"/>
              </a:spcBef>
              <a:spcAft>
                <a:spcPts val="600"/>
              </a:spcAft>
            </a:pPr>
            <a:r>
              <a:rPr lang="en-US" sz="2400"/>
              <a:t>Minnesota OSHA (MNOSHA) </a:t>
            </a:r>
            <a:r>
              <a:rPr lang="en-US" sz="2400" dirty="0"/>
              <a:t>Workplace Safety Consultation works with employers and employees to solve safety and health problems before they occur. It offers free on-site consultation services, upon request, for employers that want to learn how to improve safety and health at their worksite.</a:t>
            </a:r>
          </a:p>
          <a:p>
            <a:pPr>
              <a:spcBef>
                <a:spcPts val="600"/>
              </a:spcBef>
              <a:spcAft>
                <a:spcPts val="600"/>
              </a:spcAft>
            </a:pPr>
            <a:r>
              <a:rPr lang="en-US" sz="2400" dirty="0"/>
              <a:t>For more information</a:t>
            </a:r>
            <a:r>
              <a:rPr lang="en-US" sz="2400"/>
              <a:t>, visit the </a:t>
            </a:r>
            <a:r>
              <a:rPr lang="en-US" sz="2400" dirty="0"/>
              <a:t>Minnesota OSHA Workplace </a:t>
            </a:r>
            <a:r>
              <a:rPr lang="en-US" sz="2400"/>
              <a:t>Safety Consultation webpage at </a:t>
            </a:r>
            <a:r>
              <a:rPr lang="en-US" sz="2400">
                <a:hlinkClick r:id="rId2"/>
              </a:rPr>
              <a:t>dli</a:t>
            </a:r>
            <a:r>
              <a:rPr lang="en-US" sz="2400" dirty="0">
                <a:hlinkClick r:id="rId2"/>
              </a:rPr>
              <a:t>.mn.gov/about-department/our-areas-service</a:t>
            </a:r>
            <a:r>
              <a:rPr lang="en-US" sz="2400">
                <a:hlinkClick r:id="rId2"/>
              </a:rPr>
              <a:t>/minnesota-osha-workplace-safety-consultation</a:t>
            </a:r>
            <a:r>
              <a:rPr lang="en-US" sz="2400"/>
              <a:t>. Contact </a:t>
            </a:r>
            <a:r>
              <a:rPr lang="en-US" sz="2400" dirty="0"/>
              <a:t>MNOSHA Workplace Safety Consultation at </a:t>
            </a:r>
            <a:r>
              <a:rPr lang="en-US" sz="2400" dirty="0">
                <a:hlinkClick r:id="rId3"/>
              </a:rPr>
              <a:t>osha.consultation@state.mn</a:t>
            </a:r>
            <a:r>
              <a:rPr lang="en-US" sz="2400">
                <a:hlinkClick r:id="rId3"/>
              </a:rPr>
              <a:t>.us</a:t>
            </a:r>
            <a:r>
              <a:rPr lang="en-US" sz="2400"/>
              <a:t>, </a:t>
            </a:r>
            <a:r>
              <a:rPr lang="en-US" sz="2400" dirty="0"/>
              <a:t>651-284-5060 or </a:t>
            </a:r>
            <a:r>
              <a:rPr lang="en-US" sz="2400"/>
              <a:t>800-657-3776.</a:t>
            </a:r>
            <a:endParaRPr lang="en-US" sz="2400" dirty="0"/>
          </a:p>
        </p:txBody>
      </p:sp>
      <p:sp>
        <p:nvSpPr>
          <p:cNvPr id="5" name="Slide Number Placeholder 4">
            <a:extLst>
              <a:ext uri="{FF2B5EF4-FFF2-40B4-BE49-F238E27FC236}">
                <a16:creationId xmlns:a16="http://schemas.microsoft.com/office/drawing/2014/main" id="{8EB9AF80-4685-B0B4-9B3F-F0354068A71F}"/>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49</a:t>
            </a:fld>
            <a:endParaRPr lang="en-US" dirty="0"/>
          </a:p>
        </p:txBody>
      </p:sp>
    </p:spTree>
    <p:extLst>
      <p:ext uri="{BB962C8B-B14F-4D97-AF65-F5344CB8AC3E}">
        <p14:creationId xmlns:p14="http://schemas.microsoft.com/office/powerpoint/2010/main" val="397446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4212-E118-7910-65D2-ACD7E13A3610}"/>
              </a:ext>
            </a:extLst>
          </p:cNvPr>
          <p:cNvSpPr>
            <a:spLocks noGrp="1"/>
          </p:cNvSpPr>
          <p:nvPr>
            <p:ph type="title"/>
          </p:nvPr>
        </p:nvSpPr>
        <p:spPr/>
        <p:txBody>
          <a:bodyPr/>
          <a:lstStyle/>
          <a:p>
            <a:r>
              <a:rPr lang="en-US" dirty="0"/>
              <a:t>Minn. Stat. 182.676, Safety committees</a:t>
            </a:r>
          </a:p>
        </p:txBody>
      </p:sp>
      <p:sp>
        <p:nvSpPr>
          <p:cNvPr id="3" name="Content Placeholder 2">
            <a:extLst>
              <a:ext uri="{FF2B5EF4-FFF2-40B4-BE49-F238E27FC236}">
                <a16:creationId xmlns:a16="http://schemas.microsoft.com/office/drawing/2014/main" id="{7C839C2B-BDD9-0606-DDA8-6BE81C07F42F}"/>
              </a:ext>
            </a:extLst>
          </p:cNvPr>
          <p:cNvSpPr>
            <a:spLocks noGrp="1"/>
          </p:cNvSpPr>
          <p:nvPr>
            <p:ph idx="1"/>
          </p:nvPr>
        </p:nvSpPr>
        <p:spPr/>
        <p:txBody>
          <a:bodyPr/>
          <a:lstStyle/>
          <a:p>
            <a:pPr>
              <a:spcBef>
                <a:spcPts val="600"/>
              </a:spcBef>
              <a:spcAft>
                <a:spcPts val="600"/>
              </a:spcAft>
            </a:pPr>
            <a:r>
              <a:rPr lang="en-US" sz="2400" dirty="0"/>
              <a:t>Every public or private employer of more than 25 employees shall establish and administer a joint labor-management safety committee.</a:t>
            </a:r>
          </a:p>
          <a:p>
            <a:pPr>
              <a:spcBef>
                <a:spcPts val="600"/>
              </a:spcBef>
              <a:spcAft>
                <a:spcPts val="600"/>
              </a:spcAft>
            </a:pPr>
            <a:r>
              <a:rPr lang="en-US" sz="2400" dirty="0"/>
              <a:t>Every public or private employer of 25 or fewer employees shall establish and administer a safety committee if:  it is subject to the requirements of Minn. Stat. 182.653, subd. </a:t>
            </a:r>
            <a:r>
              <a:rPr lang="en-US" sz="2400"/>
              <a:t>8.</a:t>
            </a:r>
            <a:endParaRPr lang="en-US" sz="2400" dirty="0"/>
          </a:p>
        </p:txBody>
      </p:sp>
      <p:sp>
        <p:nvSpPr>
          <p:cNvPr id="5" name="Slide Number Placeholder 4">
            <a:extLst>
              <a:ext uri="{FF2B5EF4-FFF2-40B4-BE49-F238E27FC236}">
                <a16:creationId xmlns:a16="http://schemas.microsoft.com/office/drawing/2014/main" id="{254F9FA5-9E66-97FA-6556-97113A7DDFB2}"/>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204268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CB12-2566-11F1-FC19-C619DAB9206B}"/>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71D62B29-2E99-7AD1-A41E-3F560660D612}"/>
              </a:ext>
            </a:extLst>
          </p:cNvPr>
          <p:cNvSpPr>
            <a:spLocks noGrp="1"/>
          </p:cNvSpPr>
          <p:nvPr>
            <p:ph idx="1"/>
          </p:nvPr>
        </p:nvSpPr>
        <p:spPr/>
        <p:txBody>
          <a:bodyPr>
            <a:normAutofit fontScale="92500"/>
          </a:bodyPr>
          <a:lstStyle/>
          <a:p>
            <a:pPr>
              <a:spcBef>
                <a:spcPts val="600"/>
              </a:spcBef>
              <a:spcAft>
                <a:spcPts val="600"/>
              </a:spcAft>
            </a:pPr>
            <a:r>
              <a:rPr lang="en-US" sz="2600" dirty="0"/>
              <a:t>This material can be provided in a different format (audio, Braille or large print) by calling the MNOSHA Training/Outreach Office at 651-284-5050 or 877-470-6742.</a:t>
            </a:r>
          </a:p>
          <a:p>
            <a:pPr>
              <a:spcBef>
                <a:spcPts val="600"/>
              </a:spcBef>
              <a:spcAft>
                <a:spcPts val="600"/>
              </a:spcAft>
            </a:pPr>
            <a:r>
              <a:rPr lang="en-US" sz="2600" dirty="0"/>
              <a:t>Material contained in this publication is in the public domain and may be reproduced, fully or partially, without permission of the Minnesota Department of Labor and Industry or MNOSHA. Source credit is requested but not </a:t>
            </a:r>
            <a:r>
              <a:rPr lang="en-US" sz="2600"/>
              <a:t>required.</a:t>
            </a:r>
          </a:p>
          <a:p>
            <a:pPr>
              <a:spcBef>
                <a:spcPts val="600"/>
              </a:spcBef>
              <a:spcAft>
                <a:spcPts val="600"/>
              </a:spcAft>
            </a:pPr>
            <a:r>
              <a:rPr lang="en-US" sz="2600"/>
              <a:t>For </a:t>
            </a:r>
            <a:r>
              <a:rPr lang="en-US" sz="2600" dirty="0"/>
              <a:t>more information</a:t>
            </a:r>
            <a:r>
              <a:rPr lang="en-US" sz="2600"/>
              <a:t>, contact MNOSHA Compliance:</a:t>
            </a:r>
          </a:p>
          <a:p>
            <a:pPr marL="457200">
              <a:spcBef>
                <a:spcPts val="600"/>
              </a:spcBef>
              <a:spcAft>
                <a:spcPts val="600"/>
              </a:spcAft>
              <a:buFont typeface="Wingdings" panose="05000000000000000000" pitchFamily="2" charset="2"/>
              <a:buChar char="§"/>
            </a:pPr>
            <a:r>
              <a:rPr lang="en-US" sz="2200"/>
              <a:t>by mail at Minnesota </a:t>
            </a:r>
            <a:r>
              <a:rPr lang="en-US" sz="2200" dirty="0"/>
              <a:t>Department of Labor and Industry, Occupational Safety and Health Division, 443 Lafayette Road N., St. Paul, </a:t>
            </a:r>
            <a:r>
              <a:rPr lang="en-US" sz="2200"/>
              <a:t>MN  55155;</a:t>
            </a:r>
          </a:p>
          <a:p>
            <a:pPr marL="457200">
              <a:spcBef>
                <a:spcPts val="600"/>
              </a:spcBef>
              <a:spcAft>
                <a:spcPts val="600"/>
              </a:spcAft>
              <a:buFont typeface="Wingdings" panose="05000000000000000000" pitchFamily="2" charset="2"/>
              <a:buChar char="§"/>
            </a:pPr>
            <a:r>
              <a:rPr lang="en-US" sz="2200"/>
              <a:t>by email at </a:t>
            </a:r>
            <a:r>
              <a:rPr lang="en-US" sz="2200">
                <a:hlinkClick r:id="rId2"/>
              </a:rPr>
              <a:t>osha.compliance@state.mn.us</a:t>
            </a:r>
            <a:r>
              <a:rPr lang="en-US" sz="2200"/>
              <a:t>; or</a:t>
            </a:r>
          </a:p>
          <a:p>
            <a:pPr marL="457200">
              <a:spcBef>
                <a:spcPts val="600"/>
              </a:spcBef>
              <a:spcAft>
                <a:spcPts val="600"/>
              </a:spcAft>
              <a:buFont typeface="Wingdings" panose="05000000000000000000" pitchFamily="2" charset="2"/>
              <a:buChar char="§"/>
            </a:pPr>
            <a:r>
              <a:rPr lang="en-US" sz="2200"/>
              <a:t>online at </a:t>
            </a:r>
            <a:r>
              <a:rPr lang="en-US" sz="2200">
                <a:hlinkClick r:id="rId3"/>
              </a:rPr>
              <a:t>dli.mn.gov/safety-and-health-work</a:t>
            </a:r>
            <a:r>
              <a:rPr lang="en-US" sz="2200"/>
              <a:t>.</a:t>
            </a:r>
            <a:endParaRPr lang="en-US" dirty="0"/>
          </a:p>
        </p:txBody>
      </p:sp>
      <p:sp>
        <p:nvSpPr>
          <p:cNvPr id="5" name="Slide Number Placeholder 4">
            <a:extLst>
              <a:ext uri="{FF2B5EF4-FFF2-40B4-BE49-F238E27FC236}">
                <a16:creationId xmlns:a16="http://schemas.microsoft.com/office/drawing/2014/main" id="{8D9B8003-68C3-C0E2-76C4-67B49AD6484E}"/>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50</a:t>
            </a:fld>
            <a:endParaRPr lang="en-US" dirty="0"/>
          </a:p>
        </p:txBody>
      </p:sp>
    </p:spTree>
    <p:extLst>
      <p:ext uri="{BB962C8B-B14F-4D97-AF65-F5344CB8AC3E}">
        <p14:creationId xmlns:p14="http://schemas.microsoft.com/office/powerpoint/2010/main" val="3086766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600"/>
              <a:t>Thank you</a:t>
            </a:r>
            <a:endParaRPr lang="en-US" sz="3600" dirty="0"/>
          </a:p>
        </p:txBody>
      </p:sp>
      <p:sp>
        <p:nvSpPr>
          <p:cNvPr id="3" name="Text Placeholder 2"/>
          <p:cNvSpPr>
            <a:spLocks noGrp="1"/>
          </p:cNvSpPr>
          <p:nvPr>
            <p:ph type="body" sz="quarter" idx="13"/>
          </p:nvPr>
        </p:nvSpPr>
        <p:spPr/>
        <p:txBody>
          <a:bodyPr>
            <a:normAutofit/>
          </a:bodyPr>
          <a:lstStyle/>
          <a:p>
            <a:r>
              <a:rPr lang="en-US" sz="2400" b="1" dirty="0"/>
              <a:t>Minnesota </a:t>
            </a:r>
            <a:r>
              <a:rPr lang="en-US" sz="2400" b="1"/>
              <a:t>OSHA Compliance</a:t>
            </a:r>
            <a:br>
              <a:rPr lang="en-US" sz="2400" b="1"/>
            </a:br>
            <a:r>
              <a:rPr lang="en-US" sz="2400" i="1">
                <a:hlinkClick r:id="rId3"/>
              </a:rPr>
              <a:t>osha</a:t>
            </a:r>
            <a:r>
              <a:rPr lang="en-US" sz="2400" i="1" dirty="0">
                <a:hlinkClick r:id="rId3"/>
              </a:rPr>
              <a:t>.compliance@state.mn.</a:t>
            </a:r>
            <a:r>
              <a:rPr lang="en-US" sz="2400" i="1">
                <a:hlinkClick r:id="rId3"/>
              </a:rPr>
              <a:t>us</a:t>
            </a:r>
            <a:r>
              <a:rPr lang="en-US" sz="2400" i="1"/>
              <a:t> </a:t>
            </a:r>
            <a:br>
              <a:rPr lang="en-US" sz="2400" i="1"/>
            </a:br>
            <a:r>
              <a:rPr lang="en-US" sz="2400"/>
              <a:t>651-284-5050 </a:t>
            </a:r>
            <a:r>
              <a:rPr lang="en-US" sz="2400" dirty="0"/>
              <a:t>or 877-470-6742</a:t>
            </a:r>
          </a:p>
        </p:txBody>
      </p:sp>
    </p:spTree>
    <p:extLst>
      <p:ext uri="{BB962C8B-B14F-4D97-AF65-F5344CB8AC3E}">
        <p14:creationId xmlns:p14="http://schemas.microsoft.com/office/powerpoint/2010/main" val="24291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769D-DCC0-40DB-74DF-4B78691E9016}"/>
              </a:ext>
            </a:extLst>
          </p:cNvPr>
          <p:cNvSpPr>
            <a:spLocks noGrp="1"/>
          </p:cNvSpPr>
          <p:nvPr>
            <p:ph type="title"/>
          </p:nvPr>
        </p:nvSpPr>
        <p:spPr/>
        <p:txBody>
          <a:bodyPr/>
          <a:lstStyle/>
          <a:p>
            <a:r>
              <a:rPr lang="en-US" dirty="0"/>
              <a:t>Minn. Stat. 182.676, Safety committees, continued</a:t>
            </a:r>
          </a:p>
        </p:txBody>
      </p:sp>
      <p:sp>
        <p:nvSpPr>
          <p:cNvPr id="3" name="Content Placeholder 2">
            <a:extLst>
              <a:ext uri="{FF2B5EF4-FFF2-40B4-BE49-F238E27FC236}">
                <a16:creationId xmlns:a16="http://schemas.microsoft.com/office/drawing/2014/main" id="{7070E4EA-51E1-59E3-1BB8-591E70F5EBB0}"/>
              </a:ext>
            </a:extLst>
          </p:cNvPr>
          <p:cNvSpPr>
            <a:spLocks noGrp="1"/>
          </p:cNvSpPr>
          <p:nvPr>
            <p:ph idx="1"/>
          </p:nvPr>
        </p:nvSpPr>
        <p:spPr/>
        <p:txBody>
          <a:bodyPr/>
          <a:lstStyle/>
          <a:p>
            <a:pPr>
              <a:spcBef>
                <a:spcPts val="600"/>
              </a:spcBef>
              <a:spcAft>
                <a:spcPts val="600"/>
              </a:spcAft>
            </a:pPr>
            <a:r>
              <a:rPr lang="en-US" sz="2400" dirty="0"/>
              <a:t>A safety committee must hold regularly scheduled meetings unless otherwise provided in a collective bargaining agreement.</a:t>
            </a:r>
          </a:p>
          <a:p>
            <a:pPr>
              <a:spcBef>
                <a:spcPts val="600"/>
              </a:spcBef>
              <a:spcAft>
                <a:spcPts val="600"/>
              </a:spcAft>
            </a:pPr>
            <a:r>
              <a:rPr lang="en-US" sz="2400" dirty="0"/>
              <a:t>Employee safety committee members must be selected by employees. An employer that fails to establish or administer a safety committee as required by this section may be cited by the commissioner. A citation is punishable as a serious violation </a:t>
            </a:r>
            <a:r>
              <a:rPr lang="en-US" sz="2400"/>
              <a:t>under Minn. Stat. </a:t>
            </a:r>
            <a:r>
              <a:rPr lang="en-US" sz="2400" dirty="0"/>
              <a:t>182.666.</a:t>
            </a:r>
          </a:p>
          <a:p>
            <a:pPr marL="0" indent="0">
              <a:spcBef>
                <a:spcPts val="600"/>
              </a:spcBef>
              <a:spcAft>
                <a:spcPts val="600"/>
              </a:spcAft>
              <a:buNone/>
            </a:pPr>
            <a:r>
              <a:rPr lang="en-US" sz="2400"/>
              <a:t>See </a:t>
            </a:r>
            <a:r>
              <a:rPr lang="en-US" sz="2400">
                <a:hlinkClick r:id="rId2"/>
              </a:rPr>
              <a:t>revisor</a:t>
            </a:r>
            <a:r>
              <a:rPr lang="en-US" sz="2400" dirty="0">
                <a:hlinkClick r:id="rId2"/>
              </a:rPr>
              <a:t>.mn.gov/statutes/cite</a:t>
            </a:r>
            <a:r>
              <a:rPr lang="en-US" sz="2400">
                <a:hlinkClick r:id="rId2"/>
              </a:rPr>
              <a:t>/182.676</a:t>
            </a:r>
            <a:r>
              <a:rPr lang="en-US" sz="2400"/>
              <a:t>.</a:t>
            </a:r>
            <a:endParaRPr lang="en-US" sz="2400" dirty="0"/>
          </a:p>
        </p:txBody>
      </p:sp>
      <p:sp>
        <p:nvSpPr>
          <p:cNvPr id="5" name="Slide Number Placeholder 4">
            <a:extLst>
              <a:ext uri="{FF2B5EF4-FFF2-40B4-BE49-F238E27FC236}">
                <a16:creationId xmlns:a16="http://schemas.microsoft.com/office/drawing/2014/main" id="{C8AB8674-842C-697F-9352-15C623F13467}"/>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112769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0AE4-F3F7-8BC2-215B-BF7F4A79D610}"/>
              </a:ext>
            </a:extLst>
          </p:cNvPr>
          <p:cNvSpPr>
            <a:spLocks noGrp="1"/>
          </p:cNvSpPr>
          <p:nvPr>
            <p:ph type="title"/>
          </p:nvPr>
        </p:nvSpPr>
        <p:spPr/>
        <p:txBody>
          <a:bodyPr>
            <a:noAutofit/>
          </a:bodyPr>
          <a:lstStyle/>
          <a:p>
            <a:r>
              <a:rPr lang="en-US" dirty="0"/>
              <a:t>Warehouse distribution centers:  Additional safety committee requirements</a:t>
            </a:r>
          </a:p>
        </p:txBody>
      </p:sp>
      <p:sp>
        <p:nvSpPr>
          <p:cNvPr id="3" name="Content Placeholder 2">
            <a:extLst>
              <a:ext uri="{FF2B5EF4-FFF2-40B4-BE49-F238E27FC236}">
                <a16:creationId xmlns:a16="http://schemas.microsoft.com/office/drawing/2014/main" id="{ED42F3CB-20D8-2266-A440-8560ED936917}"/>
              </a:ext>
            </a:extLst>
          </p:cNvPr>
          <p:cNvSpPr>
            <a:spLocks noGrp="1"/>
          </p:cNvSpPr>
          <p:nvPr>
            <p:ph idx="1"/>
          </p:nvPr>
        </p:nvSpPr>
        <p:spPr/>
        <p:txBody>
          <a:bodyPr/>
          <a:lstStyle/>
          <a:p>
            <a:pPr>
              <a:spcBef>
                <a:spcPts val="600"/>
              </a:spcBef>
              <a:spcAft>
                <a:spcPts val="600"/>
              </a:spcAft>
            </a:pPr>
            <a:r>
              <a:rPr lang="en-US" sz="2400" dirty="0"/>
              <a:t>The employer must </a:t>
            </a:r>
            <a:r>
              <a:rPr lang="en-US" sz="2400"/>
              <a:t>hold monthly meetings </a:t>
            </a:r>
            <a:r>
              <a:rPr lang="en-US" sz="2400" dirty="0"/>
              <a:t>as provided under Minn. Stat</a:t>
            </a:r>
            <a:r>
              <a:rPr lang="en-US" sz="2400"/>
              <a:t>. 182.676 until, </a:t>
            </a:r>
            <a:r>
              <a:rPr lang="en-US" sz="2400" dirty="0"/>
              <a:t>for two </a:t>
            </a:r>
            <a:r>
              <a:rPr lang="en-US" sz="2400"/>
              <a:t>consecutive years, </a:t>
            </a:r>
            <a:r>
              <a:rPr lang="en-US" sz="2400" dirty="0"/>
              <a:t>the worksite or the employer does not have an employee incidence rate 30% higher than the average yearly incidence rate for the relevant North American Industry Classification System (NAICS) code.</a:t>
            </a:r>
          </a:p>
          <a:p>
            <a:pPr marL="0" indent="0">
              <a:buNone/>
            </a:pPr>
            <a:endParaRPr lang="en-US" dirty="0"/>
          </a:p>
        </p:txBody>
      </p:sp>
      <p:sp>
        <p:nvSpPr>
          <p:cNvPr id="5" name="Slide Number Placeholder 4">
            <a:extLst>
              <a:ext uri="{FF2B5EF4-FFF2-40B4-BE49-F238E27FC236}">
                <a16:creationId xmlns:a16="http://schemas.microsoft.com/office/drawing/2014/main" id="{A45EC3CF-F8D9-4C45-436E-E14E5526A682}"/>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54576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31B65-F319-26DE-4DCC-9B7419287CE0}"/>
              </a:ext>
            </a:extLst>
          </p:cNvPr>
          <p:cNvSpPr>
            <a:spLocks noGrp="1"/>
          </p:cNvSpPr>
          <p:nvPr>
            <p:ph type="title"/>
          </p:nvPr>
        </p:nvSpPr>
        <p:spPr/>
        <p:txBody>
          <a:bodyPr/>
          <a:lstStyle/>
          <a:p>
            <a:r>
              <a:rPr lang="en-US" dirty="0"/>
              <a:t>Individual NAICS codes in the 30%-over category</a:t>
            </a:r>
          </a:p>
        </p:txBody>
      </p:sp>
      <p:sp>
        <p:nvSpPr>
          <p:cNvPr id="3" name="Content Placeholder 2">
            <a:extLst>
              <a:ext uri="{FF2B5EF4-FFF2-40B4-BE49-F238E27FC236}">
                <a16:creationId xmlns:a16="http://schemas.microsoft.com/office/drawing/2014/main" id="{59FFF01E-4677-D029-2429-A18BA9DF8ECA}"/>
              </a:ext>
            </a:extLst>
          </p:cNvPr>
          <p:cNvSpPr>
            <a:spLocks noGrp="1"/>
          </p:cNvSpPr>
          <p:nvPr>
            <p:ph idx="1"/>
          </p:nvPr>
        </p:nvSpPr>
        <p:spPr/>
        <p:txBody>
          <a:bodyPr>
            <a:normAutofit/>
          </a:bodyPr>
          <a:lstStyle/>
          <a:p>
            <a:pPr>
              <a:spcBef>
                <a:spcPts val="600"/>
              </a:spcBef>
              <a:spcAft>
                <a:spcPts val="600"/>
              </a:spcAft>
            </a:pPr>
            <a:r>
              <a:rPr lang="en-US" sz="2400"/>
              <a:t>See the MNOSHA </a:t>
            </a:r>
            <a:r>
              <a:rPr lang="en-US" sz="2400" dirty="0"/>
              <a:t>Compliance</a:t>
            </a:r>
            <a:r>
              <a:rPr lang="en-US" sz="2400"/>
              <a:t>:  Warehouse workers webpage at </a:t>
            </a:r>
            <a:r>
              <a:rPr lang="en-US" sz="2400">
                <a:hlinkClick r:id="rId2"/>
              </a:rPr>
              <a:t>dli</a:t>
            </a:r>
            <a:r>
              <a:rPr lang="en-US" sz="2400" dirty="0">
                <a:hlinkClick r:id="rId2"/>
              </a:rPr>
              <a:t>.mn.gov/about-department/rulemaking</a:t>
            </a:r>
            <a:r>
              <a:rPr lang="en-US" sz="2400">
                <a:hlinkClick r:id="rId2"/>
              </a:rPr>
              <a:t>/mnosha-compliance-warehouse-workers</a:t>
            </a:r>
            <a:r>
              <a:rPr lang="en-US" sz="2400"/>
              <a:t>.</a:t>
            </a:r>
            <a:endParaRPr lang="en-US" sz="2400" dirty="0"/>
          </a:p>
        </p:txBody>
      </p:sp>
      <p:sp>
        <p:nvSpPr>
          <p:cNvPr id="5" name="Slide Number Placeholder 4">
            <a:extLst>
              <a:ext uri="{FF2B5EF4-FFF2-40B4-BE49-F238E27FC236}">
                <a16:creationId xmlns:a16="http://schemas.microsoft.com/office/drawing/2014/main" id="{C9282C2B-BB19-55AE-37CD-815B22EF2BFA}"/>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93815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032E-BF39-A440-773E-EBDC34ACC69C}"/>
              </a:ext>
            </a:extLst>
          </p:cNvPr>
          <p:cNvSpPr>
            <a:spLocks noGrp="1"/>
          </p:cNvSpPr>
          <p:nvPr>
            <p:ph type="title"/>
          </p:nvPr>
        </p:nvSpPr>
        <p:spPr/>
        <p:txBody>
          <a:bodyPr/>
          <a:lstStyle/>
          <a:p>
            <a:r>
              <a:rPr lang="en-US" dirty="0"/>
              <a:t>Health care facilities</a:t>
            </a:r>
          </a:p>
        </p:txBody>
      </p:sp>
      <p:sp>
        <p:nvSpPr>
          <p:cNvPr id="3" name="Content Placeholder 2">
            <a:extLst>
              <a:ext uri="{FF2B5EF4-FFF2-40B4-BE49-F238E27FC236}">
                <a16:creationId xmlns:a16="http://schemas.microsoft.com/office/drawing/2014/main" id="{6A98484F-A225-C2AA-210B-3EF150A42A40}"/>
              </a:ext>
            </a:extLst>
          </p:cNvPr>
          <p:cNvSpPr>
            <a:spLocks noGrp="1"/>
          </p:cNvSpPr>
          <p:nvPr>
            <p:ph idx="1"/>
          </p:nvPr>
        </p:nvSpPr>
        <p:spPr/>
        <p:txBody>
          <a:bodyPr>
            <a:normAutofit/>
          </a:bodyPr>
          <a:lstStyle/>
          <a:p>
            <a:pPr>
              <a:spcBef>
                <a:spcPts val="600"/>
              </a:spcBef>
              <a:spcAft>
                <a:spcPts val="600"/>
              </a:spcAft>
            </a:pPr>
            <a:r>
              <a:rPr lang="en-US" sz="2400" dirty="0"/>
              <a:t>Health care facilities must also pay attention to the committee requirements of </a:t>
            </a:r>
            <a:r>
              <a:rPr lang="en-US" sz="2400"/>
              <a:t>the safe-patient-handling </a:t>
            </a:r>
            <a:r>
              <a:rPr lang="en-US" sz="2400" dirty="0"/>
              <a:t>program statute in addition to the ergonomics statute.</a:t>
            </a:r>
          </a:p>
          <a:p>
            <a:pPr>
              <a:spcBef>
                <a:spcPts val="600"/>
              </a:spcBef>
              <a:spcAft>
                <a:spcPts val="600"/>
              </a:spcAft>
            </a:pPr>
            <a:r>
              <a:rPr lang="en-US" sz="2400" dirty="0"/>
              <a:t>Refer to Minn. Stat. 182.6553 </a:t>
            </a:r>
            <a:r>
              <a:rPr lang="en-US" sz="2400"/>
              <a:t>for requirements at </a:t>
            </a:r>
            <a:r>
              <a:rPr lang="en-US" sz="2400">
                <a:hlinkClick r:id="rId2"/>
              </a:rPr>
              <a:t>revisor</a:t>
            </a:r>
            <a:r>
              <a:rPr lang="en-US" sz="2400" dirty="0">
                <a:hlinkClick r:id="rId2"/>
              </a:rPr>
              <a:t>.mn.gov/statutes/cite</a:t>
            </a:r>
            <a:r>
              <a:rPr lang="en-US" sz="2400">
                <a:hlinkClick r:id="rId2"/>
              </a:rPr>
              <a:t>/182.6553</a:t>
            </a:r>
            <a:r>
              <a:rPr lang="en-US" sz="2400"/>
              <a:t>.</a:t>
            </a:r>
            <a:endParaRPr lang="en-US" sz="2400" dirty="0"/>
          </a:p>
        </p:txBody>
      </p:sp>
      <p:sp>
        <p:nvSpPr>
          <p:cNvPr id="5" name="Slide Number Placeholder 4">
            <a:extLst>
              <a:ext uri="{FF2B5EF4-FFF2-40B4-BE49-F238E27FC236}">
                <a16:creationId xmlns:a16="http://schemas.microsoft.com/office/drawing/2014/main" id="{54D30550-652D-1CCE-502C-0D7EB784F886}"/>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384761707"/>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LI PowerPoint presentation" id="{338E7086-E053-4415-B737-72BA9080A6CC}" vid="{9E34716F-195B-45E3-B30C-DE02FEC007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678B604-9059-4F1C-B8E2-C96A71A964D2}">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DLI PowerPoint presentation</Template>
  <TotalTime>766</TotalTime>
  <Words>3563</Words>
  <Application>Microsoft Office PowerPoint</Application>
  <PresentationFormat>Widescreen</PresentationFormat>
  <Paragraphs>285</Paragraphs>
  <Slides>51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Wingdings</vt:lpstr>
      <vt:lpstr>Minnesota</vt:lpstr>
      <vt:lpstr>Introduction:  Using this presentation</vt:lpstr>
      <vt:lpstr>2026 Minnesota OSHA ergonomics employee training</vt:lpstr>
      <vt:lpstr>Ergonomics – employee training Minnesota Statutes 182.677, subdivision 4</vt:lpstr>
      <vt:lpstr>Training requirements</vt:lpstr>
      <vt:lpstr>Minn. Stat. 182.676, Safety committees</vt:lpstr>
      <vt:lpstr>Minn. Stat. 182.676, Safety committees, continued</vt:lpstr>
      <vt:lpstr>Warehouse distribution centers:  Additional safety committee requirements</vt:lpstr>
      <vt:lpstr>Individual NAICS codes in the 30%-over category</vt:lpstr>
      <vt:lpstr>Health care facilities</vt:lpstr>
      <vt:lpstr>Meat processing facilities:  Additional committee requirements</vt:lpstr>
      <vt:lpstr>Safety committee members</vt:lpstr>
      <vt:lpstr>Safety committee members, meatpacking</vt:lpstr>
      <vt:lpstr>Ergonomics program required</vt:lpstr>
      <vt:lpstr>Ergonomics program required, continued</vt:lpstr>
      <vt:lpstr>Ergonomics program resource</vt:lpstr>
      <vt:lpstr>[This facility’s] ergonomics program</vt:lpstr>
      <vt:lpstr>[This facility’s] ergonomics program, continued</vt:lpstr>
      <vt:lpstr>Health care – NAICS codes</vt:lpstr>
      <vt:lpstr>Reporting injuries and other hazards</vt:lpstr>
      <vt:lpstr>Early reporting of signs, symptoms of MSDs</vt:lpstr>
      <vt:lpstr>Early reporting of signs, symptoms of MSDs, continued</vt:lpstr>
      <vt:lpstr>MDS signs, symptoms may include</vt:lpstr>
      <vt:lpstr>MSD signs, symptoms may include</vt:lpstr>
      <vt:lpstr>MSD signs, symptoms may include, continued</vt:lpstr>
      <vt:lpstr>OSHA recordkeeping requirements </vt:lpstr>
      <vt:lpstr>Basic requirement for OSHA recordkeeping</vt:lpstr>
      <vt:lpstr>OSHA recordkeeping – employee reporting of injuries, illnesses</vt:lpstr>
      <vt:lpstr>OSHA recordkeeping – employee reporting of injuries, illnesses, continued</vt:lpstr>
      <vt:lpstr>Incentive programs</vt:lpstr>
      <vt:lpstr>Procedures for reporting early signs, symptoms MSDs</vt:lpstr>
      <vt:lpstr>Reporting other hazards, 1 of 3</vt:lpstr>
      <vt:lpstr>Reporting other hazards, 2 of 3</vt:lpstr>
      <vt:lpstr>Reporting other hazards, 3 of 3</vt:lpstr>
      <vt:lpstr>Reporting other hazards – workplace hazards</vt:lpstr>
      <vt:lpstr>Procedures for reporting other hazards</vt:lpstr>
      <vt:lpstr>Hierarchy of controls</vt:lpstr>
      <vt:lpstr>Engineering controls</vt:lpstr>
      <vt:lpstr>Engineering controls, continued</vt:lpstr>
      <vt:lpstr>Engineering controls for ergonomic hazards, in place or to be implemented</vt:lpstr>
      <vt:lpstr>Administrative controls</vt:lpstr>
      <vt:lpstr>Administrative controls, continued</vt:lpstr>
      <vt:lpstr>Administrative controls for ergonomic hazards, in place or to be implemented</vt:lpstr>
      <vt:lpstr>Minn. Stat. 182,677, subd. 9, Reporting encouraged</vt:lpstr>
      <vt:lpstr>Programs, policies, practices that may affect reporting</vt:lpstr>
      <vt:lpstr>Programs, policies, practices that may affect reporting, continued</vt:lpstr>
      <vt:lpstr>Reporting encouraged</vt:lpstr>
      <vt:lpstr>Training frequency  </vt:lpstr>
      <vt:lpstr>Resource links</vt:lpstr>
      <vt:lpstr>MNOSHA Workplace Safety Consultation</vt:lpstr>
      <vt:lpstr>Disclaimer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2026 Minnesota OSHA ergonomics employee training</dc:title>
  <dc:subject>Ergonomics</dc:subject>
  <dc:creator>Minnesota OSHA Compliance, Minnesota Department of Labor and Industry</dc:creator>
  <cp:keywords/>
  <dc:description/>
  <cp:lastModifiedBy>OBrien, Jenny (DLI)</cp:lastModifiedBy>
  <cp:revision>38</cp:revision>
  <cp:lastPrinted>2017-03-14T16:27:36Z</cp:lastPrinted>
  <dcterms:created xsi:type="dcterms:W3CDTF">2026-03-27T18:54:36Z</dcterms:created>
  <dcterms:modified xsi:type="dcterms:W3CDTF">2026-04-16T14:19:21Z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2.1</vt:lpwstr>
  </property>
</Properties>
</file>