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6" r:id="rId3"/>
    <p:sldId id="325" r:id="rId4"/>
    <p:sldId id="328" r:id="rId5"/>
    <p:sldId id="357" r:id="rId6"/>
    <p:sldId id="379" r:id="rId7"/>
    <p:sldId id="380" r:id="rId8"/>
    <p:sldId id="381" r:id="rId9"/>
    <p:sldId id="330" r:id="rId10"/>
    <p:sldId id="372" r:id="rId11"/>
    <p:sldId id="369" r:id="rId12"/>
    <p:sldId id="335" r:id="rId13"/>
    <p:sldId id="333" r:id="rId14"/>
    <p:sldId id="302" r:id="rId15"/>
    <p:sldId id="33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2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5F94BC-C7E3-4B10-86E5-EE720C28D330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4F920-2236-434A-8D0A-DE2012BC25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55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831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42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6893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642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589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611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6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89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1053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288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7727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888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F7293-C91F-18E2-388F-8D31E86C0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1B3E10-FF6B-F203-D846-ECFE900B78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BB324-F566-0D89-D0E0-8CECCD62F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040B3-2B5D-8953-7108-A792B0E0E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388B4-30D7-6992-89CB-A2C7A94FE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34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3BAA7-3EB5-56BC-F478-0B5671158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53477F-33FC-AB39-2FB1-E60B58330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2E4B4-018C-C071-622E-A2B24D6F0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9AD7E5-4660-BAE6-7B5C-BEF573B71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650ABD-3D39-69A6-6DDE-2A91E45E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210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F581C1-0741-7FE8-91A7-51F4E4983C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A74F8D-7F48-197E-3EC6-7F58BE7197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787CD-FA33-4010-BD23-2527A435E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856A62-FEB9-086F-3521-967051478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6D289-2D31-08DF-74A5-F65A4082D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114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0" y="3477837"/>
            <a:ext cx="12192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enter the slideshow title</a:t>
            </a:r>
          </a:p>
        </p:txBody>
      </p:sp>
      <p:sp>
        <p:nvSpPr>
          <p:cNvPr id="3" name="Rectangle 2"/>
          <p:cNvSpPr/>
          <p:nvPr userDrawn="1"/>
        </p:nvSpPr>
        <p:spPr bwMode="auto">
          <a:xfrm>
            <a:off x="0" y="4773019"/>
            <a:ext cx="12192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2802467" y="5041204"/>
            <a:ext cx="6587067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baseline="0"/>
            </a:lvl1pPr>
          </a:lstStyle>
          <a:p>
            <a:r>
              <a:rPr lang="en-US" sz="1800" dirty="0" err="1"/>
              <a:t>Firstname</a:t>
            </a:r>
            <a:r>
              <a:rPr lang="en-US" sz="1800" dirty="0"/>
              <a:t> </a:t>
            </a:r>
            <a:r>
              <a:rPr lang="en-US" sz="1800" dirty="0" err="1"/>
              <a:t>Lastname</a:t>
            </a:r>
            <a:r>
              <a:rPr lang="en-US" sz="1800" dirty="0"/>
              <a:t> | Job Title</a:t>
            </a:r>
          </a:p>
          <a:p>
            <a:r>
              <a:rPr lang="en-US" sz="1800" dirty="0"/>
              <a:t>Date</a:t>
            </a:r>
            <a:endParaRPr lang="en-US" dirty="0"/>
          </a:p>
        </p:txBody>
      </p:sp>
      <p:pic>
        <p:nvPicPr>
          <p:cNvPr id="10" name="Picture 9" descr="DLI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83322" y="5724327"/>
            <a:ext cx="3183297" cy="927174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62535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www.dli.mn.gov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 bwMode="gray">
          <a:xfrm>
            <a:off x="0" y="0"/>
            <a:ext cx="12192000" cy="3380732"/>
          </a:xfrm>
        </p:spPr>
        <p:txBody>
          <a:bodyPr/>
          <a:lstStyle/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94843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E6022-C60F-D1E0-981B-6AB9B3330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99995-7CE8-6DB1-A69A-B17A0C69F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0D2C4-C016-F85C-22A2-A1E4C8D64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CF06E-3D5B-A3DD-1E70-E60B4D62F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34241-606D-1511-3169-6B10E56FC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840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2D361-D655-5504-9A71-5F8157A09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DF8C57-1D0B-DEFF-14FF-800B678DEE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F43C02-C7E4-B2D4-0DD1-15753103B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F3488A-78F5-F9BC-6280-9C2C66FFD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63956-7C74-03E4-D56A-643DD858E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138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4865B-DC0D-451E-D96E-EFB1A7FE2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03F3C-568D-D768-4B84-D74AACBBA4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67A1B-0520-A474-7142-C10D99356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4D7A1-4759-F254-A94F-20E2CC211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C61F5-DDF7-0E9A-5D96-0743D4374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FC1FDD-ED0E-4A87-66D2-BFA8B578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28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FE000-274E-7FED-1847-FC6794B6D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416A6D-70E7-3C3A-5CFE-7C34FEBE5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EAE418-3C83-4709-E392-280156A71B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634F5B-E873-553A-95DA-6CD704B802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3EB4B5-5984-C440-A15C-36C351B07F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649974-B4DB-242A-FE7C-221FA28A5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E14585-DF09-947D-18C0-BBF35A019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701948-EE43-EF93-7A71-C7D7BB847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8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CBAEF-4824-A280-512E-2AFB2FE02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894D4C-95D5-146C-854D-5FF8E60F1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C90251-EAA2-02A6-7645-93986B72B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DCDC29-1FB3-74BD-1F2C-45836450C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11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E1C2E2-34D2-F547-5FD8-3AC883E0A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C89EEB-D131-F24B-0188-EF17AB6A5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B2BA5E-E2B6-BBB5-B611-3341AB17A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150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793D1-0168-30A1-2F88-47EDCF2BA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D48DB-B8F9-9ED6-111B-291A62E2B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CC4B27-6A24-6C08-4DB1-4A8D7BF292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69B3C-4CD9-637A-B235-B35284F64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C15E59-8F79-80C0-D04E-ED88FD9BB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72D931-CEB2-4726-DA02-4FE214246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917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F336A-AD4D-4595-68BA-03290F440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C6E4F4-6EF2-CCF3-15ED-0840A4EE2C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D17CB-C64B-FA86-165A-6A27A42E0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4DD8E5-1FD7-A350-0264-7EAB84292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E7DF16-33BE-DBB5-5523-4B1812F91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904EEA-939C-52B7-484C-FAD76594B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579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AE077B-0509-8687-ED2E-9AC1AB1E5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DDA209-229D-55DB-3B50-75DF62B93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BBD12D-6411-937F-A199-B85A7028A2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4CF96-58AE-403A-8294-5AC83830FC5F}" type="datetimeFigureOut">
              <a:rPr lang="en-US" smtClean="0"/>
              <a:t>5/8/2024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253BE-63B4-7AD4-2932-CF9377FC17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69CD2-8DF1-D735-C3DC-30B2097055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B16943-572E-47DD-9157-C71C330F20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3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BE9F2DA0-834A-EDA6-B301-41FDA29B08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65983"/>
            <a:ext cx="9144000" cy="589281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latin typeface="+mn-lt"/>
              </a:rPr>
              <a:t>Ergonomics (</a:t>
            </a:r>
            <a:r>
              <a:rPr lang="ksw-Mymr-001" sz="3600" dirty="0">
                <a:latin typeface="+mn-lt"/>
              </a:rPr>
              <a:t>တၢ်မၤကဲထီၣ်တၢ်ဖံးတၢ်မၤအခိၣ်အဃၢၤ လၢအဂ့ၤဒီးအမုာ်)- တၢ်သိၣ်လိလၢပှၤမၤတၢ်ဖိအဂီၢ်</a:t>
            </a:r>
            <a:endParaRPr lang="en-US" sz="36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67337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9A601-DD17-0EA1-1FB7-3E7852E2F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687304" cy="813435"/>
          </a:xfrm>
        </p:spPr>
        <p:txBody>
          <a:bodyPr>
            <a:normAutofit fontScale="90000"/>
          </a:bodyPr>
          <a:lstStyle/>
          <a:p>
            <a:r>
              <a:rPr lang="ksw-Mymr-001" sz="2800" spc="-10" dirty="0">
                <a:solidFill>
                  <a:srgbClr val="000000"/>
                </a:solidFill>
              </a:rPr>
              <a:t>ကျိၤကွာ်လၢတၢ်ကပာ်ဖျါထီၣ်</a:t>
            </a:r>
            <a:r>
              <a:rPr lang="en-AU" sz="2800" spc="-20" dirty="0">
                <a:solidFill>
                  <a:srgbClr val="000000"/>
                </a:solidFill>
              </a:rPr>
              <a:t>MSDs</a:t>
            </a:r>
            <a:r>
              <a:rPr lang="ksw-Mymr-001" sz="2800" spc="-20" dirty="0">
                <a:solidFill>
                  <a:srgbClr val="000000"/>
                </a:solidFill>
              </a:rPr>
              <a:t> အက့ၢ်အဂီၤ,</a:t>
            </a:r>
            <a:r>
              <a:rPr lang="ksw-Mymr-001" sz="2800" spc="-10" dirty="0">
                <a:solidFill>
                  <a:srgbClr val="000000"/>
                </a:solidFill>
              </a:rPr>
              <a:t>တၢ်ပနီၣ် တဖၣ်လၢအဖျါထီၣ်ဆိ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5FF09-DCD9-7EC4-4C6C-DB80587E3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352" y="1253330"/>
            <a:ext cx="10515600" cy="4940205"/>
          </a:xfrm>
        </p:spPr>
        <p:txBody>
          <a:bodyPr>
            <a:normAutofit fontScale="92500"/>
          </a:bodyPr>
          <a:lstStyle/>
          <a:p>
            <a:pPr marL="240029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[မ့ၢ်တၢ်ကဘၣ်ပာ်ဖျါထီၣ်တၢ်မနုၤလဲၣ်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[မ့ၢ်တၢ်ကြၢးပာ်ဖျါထီၣ်တၢ်လီၤပျံၤလၢအခါဖဲလဲၣ်.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[မ့ၢ်ပှၤမၤတၢ်ဖိကြၢးပာ်ဖျါထီၣ်တၢ်မနုၤလဲၣ်.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[မ့ၢ်တၢ်ရဲၣ်ကျဲၤပၢဆှၢကခီဆၢတၢ်ပာ်ဖျါထီၣ်တၢ်တဖၣ်ဒ်လဲၣ်.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[မ့ၢ်ပှၤမၤတၢ်ဖိတဖၣ်ကွၢ်လၢ</a:t>
            </a:r>
            <a:r>
              <a:rPr lang="ksw-Mymr-001" sz="2400" dirty="0">
                <a:latin typeface="Calibri"/>
                <a:cs typeface="Calibri"/>
              </a:rPr>
              <a:t>်</a:t>
            </a:r>
            <a:r>
              <a:rPr lang="my-MM" sz="2400" dirty="0">
                <a:latin typeface="Calibri"/>
                <a:cs typeface="Calibri"/>
              </a:rPr>
              <a:t>တၢ်မနုၤကမၤအသးဖဲမၤတၢ်ပာ်ဖျါထီၣ်တခါ၀ံၤအလီၢ်ခံကသ့ဒ်လဲၣ်.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[မ့ၢ်နကမၤလီၤတံၢ်ကယဲၢ်မ့ၢ်ပှၤမၤတၢ်ဖိခဲလၢာ်နၢ်ပၢၢ်တၢ်ပာ်ဖျါအကျိၤအကွာ်ဒ်လဲၣ်.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[ဒ်သိးပှၤမၤတၢ်ဖိအသုတကွၢ်ဆၢၣ်မဲာ်ဘၣ်တၢ်မၤကၣ်အီၤခီဖျိတၢ်ပာ်ဖျါထီၣ်တၢ်ဂ့ၢ်အဃိအဂီၢ်နကမၤဒ်လဲၣ်.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[မ့ၢ်နကကွၢ်နီၣ်ပှၤမၤတၢ်ဖိတဖၣ်လၢအနဲၣ်ဖျါအသးဒီးပာ်ဖျါထီၣ်တၢ်လီၤပျံၤတဖၣ်ကသ့ဒ်လဲၣ်.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EE66E-4E4E-DF85-82AA-781B27AF9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4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9A601-DD17-0EA1-1FB7-3E7852E2F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5259"/>
          </a:xfrm>
        </p:spPr>
        <p:txBody>
          <a:bodyPr>
            <a:normAutofit/>
          </a:bodyPr>
          <a:lstStyle/>
          <a:p>
            <a:r>
              <a:rPr lang="ksw-Mymr-001" sz="3600" dirty="0">
                <a:latin typeface="+mn-lt"/>
              </a:rPr>
              <a:t>ကျိၤကွာ်လၢတၢ်ကပာ်ဖျါထီၣ်တၢ်လီၤပျံၤလၢအဂၤတဖၣ်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5FF09-DCD9-7EC4-4C6C-DB80587E3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7288" y="1150366"/>
            <a:ext cx="10515600" cy="4803394"/>
          </a:xfrm>
        </p:spPr>
        <p:txBody>
          <a:bodyPr>
            <a:normAutofit fontScale="92500" lnSpcReduction="10000"/>
          </a:bodyPr>
          <a:lstStyle/>
          <a:p>
            <a:pPr marL="240029" indent="-227329">
              <a:lnSpc>
                <a:spcPct val="16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[မ့ၢ်တၢ်ကဘၣ်ပာ်ဖျါထီၣ်တၢ်မနုၤလဲၣ်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6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[မ့ၢ်တၢ်ကြၢးပာ်ဖျါထီၣ်တၢ်လီၤပျံၤလၢအခါဖဲလဲၣ်.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6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[မ့ၢ်ပှၤမၤတၢ်ဖိကြၢးပာ်ဖျါထီၣ်တၢ်မနုၤလဲၣ်.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6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[မ့ၢ်တၢ်ရဲၣ်ကျဲၤပၢဆှၢကခီဆၢတၢ်ပာ်ဖျါထီၣ်တၢ်တဖၣ်ဒ်လဲၣ်.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6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[မ့ၢ်ပှၤမၤတၢ်ဖိတဖၣ်ကွၢ်လၢတၢ်မနုၤကမၤအသးဖဲမၤတၢ်ပာ်ဖျါထီၣ်တခါ၀ံၤအလီၢ်ခံကသ့ဒ်လဲၣ်.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6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[မ့ၢ်နကမၤလီၤတံၢ်ကယဲၢ်မ့ၢ်ပှၤမၤတၢ်ဖိခဲလၢာ်နၢ်ပၢၢ်တၢ်ပာ်ဖျါအကျိၤအကွာ်ဒ်လဲၣ်.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6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[ဒ်သိးပှၤမၤတၢ်ဖိအသုတကွၢ်ဆၢၣ်မဲာ်ဘၣ်တၢ်မၤကၣ်အီၤခီဖျိတၢ်ပာ်ဖျါထီၣ်တၢ်ဂ့ၢ်အဃိအဂီၢ်နကမၤဒ်လဲၣ်.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6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[မ့ၢ်နကကွၢ်နီၣ်ပှၤမၤတၢ်ဖိတဖၣ်လၢအနဲၣ်ဖျါအသးဒီးပာ်ဖျါထီၣ်တၢ်လီၤပျံၤတဖၣ်ကသ့ဒ်လဲၣ်.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EE66E-4E4E-DF85-82AA-781B27AF9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8397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D7F8D-A194-DE03-C2F2-DD5FA1AE0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ksw-Mymr-001" sz="2800" dirty="0">
                <a:solidFill>
                  <a:srgbClr val="000000"/>
                </a:solidFill>
              </a:rPr>
              <a:t>တၢ်သူၣ်ထီၣ်ဘှီထီၣ်ဂ့ၢ်၀ီတၢ်ဖီၣ်ဃံးလၢတၢ်ဖံးတၢ်မၤအခိၣ်အဃၢၤလၢအဂ့ၤဒီးအမုာ်ဂ့ၢ်၀ီအတၢ်လီၤပျံၤတဖၣ်လၢတၢ်ပာ်လီၤအီၤမ့တမ့ၢ်တၢ်ကဘၣ်မၤလၢပှဲၤအီၤ</a:t>
            </a:r>
            <a:endParaRPr lang="en-US" sz="3600" dirty="0">
              <a:latin typeface="+mn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284F80-6BF4-6C1B-DA67-495E2275F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40029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ကွဲးရဲၣ်လီၤတၢ်သူၣ်ထီၣ်ဘှီထီၣ်ဂ့ၢ်၀ီအတၢ်ဖီၣ်ဃံးလၢတၢ်ဖံးတၢ်မၤအခိၣ်အဃၢၤလၢအဂ့ၤဒိးအမုာ်ဂ့ၢ်၀ီအတၢ်လီၤပျံၤန့ၣ်တၢ်ပာ်လီၤဃာ်န့ၣ်တက့ၢ်.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ကွဲးရဲၣ်လီၤတၢ်သူၣ်ထီၣ်ဘှီထီၣ်ဂ့ၢ်၀ီအတၢ်ဖီၣ်ဃံးလၢတၢ်ဖံးတၢ်မၤအခိၣ်အဃၢၤလၢအဂ့ၤဒိးအမုာ်ဂ့ၢ်၀ီအတၢ်လီၤပျံၤလၢတၢ်ကမၤလၢထီၣ်ပှဲၤထီၣ်အီၤန့ၣ်တက့ၢ်</a:t>
            </a:r>
            <a:r>
              <a:rPr lang="my-MM" sz="2400" spc="-10" dirty="0">
                <a:latin typeface="Calibri"/>
                <a:cs typeface="Calibri"/>
              </a:rPr>
              <a:t>.]</a:t>
            </a:r>
            <a:endParaRPr lang="my-MM"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Aft>
                <a:spcPts val="1000"/>
              </a:spcAft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4843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1FD91-ADB5-20CE-ECB5-9A14BD686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sw-Mymr-001" sz="2800" spc="-10" dirty="0">
                <a:solidFill>
                  <a:srgbClr val="000000"/>
                </a:solidFill>
              </a:rPr>
              <a:t>တၢ်ရဲၣ်ကျဲၤပၢဆှၢအတၢ်ဖီၣ်ဃံး၀ဲဒၣ်တၢ်လီၤပျံၤဘၣ်ထွဲဒီးတၢ်ဖံးတၢ်မၤအခိၣ်အဃၢၤလၢအဂ့ၤဒီးအမုာ်,တၢ်ပာ်လီၤဃာ်လၢတၢ်ကဘၣ်မၤလၢပှဲၤအီၤ</a:t>
            </a:r>
            <a:endParaRPr lang="en-US" sz="3600" dirty="0">
              <a:latin typeface="+mn-l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35D641-8680-8E42-8382-F3B241329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40029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ကွဲးရဲၣ်လီၤတၢ်ရဲၣ်ကျဲၤပၢဆှၢအတၢ်ဖီၣ်ဃံးလၢအဘၣ်ထွဲဒီးတၢ်ဖံးတၢ်မၤအခိၣ်အဃၢၤလၢအဂ့ၤဒီးအမုာ်လၢအခဲအံၤတၢ်ပာ်လီၤဃာ်အီၤန့ၣ်တက့ၢ်.</a:t>
            </a:r>
            <a:r>
              <a:rPr lang="my-MM" sz="2400" spc="-10" dirty="0">
                <a:latin typeface="Calibri"/>
                <a:cs typeface="Calibri"/>
              </a:rPr>
              <a:t>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ကွဲးရဲၣ်လီၤတၢ်ရဲၣ်ကျဲၤပၢဆှၢအတၢ်ဖီၣ်ဃံးလၢအဘၣ်ထွဲဒီးတၢ်ဖံးတၢ်မၤအခိၣ်အဃၢၤလၢအဂ့ၤဒီးအမုာ်လၢတၢ်ကမၤလၢထီၣ်ပှဲၤထီၣ်အီၤန့ၣ်တက့ၢ်</a:t>
            </a:r>
            <a:r>
              <a:rPr lang="my-MM" sz="2400" spc="-10" dirty="0">
                <a:latin typeface="Calibri"/>
                <a:cs typeface="Calibri"/>
              </a:rPr>
              <a:t>.]</a:t>
            </a:r>
            <a:endParaRPr lang="my-MM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3736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6939" y="899942"/>
            <a:ext cx="1034977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sw-Mymr-001" dirty="0">
                <a:solidFill>
                  <a:srgbClr val="000000"/>
                </a:solidFill>
              </a:rPr>
              <a:t>တၢ်ပာ်ဖျါထီၣ်တၢ်န့ၣ်တၢ်ဟ့ၣ်သဆၣ်ထီၣ်အီၤလီၤ</a:t>
            </a:r>
            <a:endParaRPr spc="-10" dirty="0">
              <a:solidFill>
                <a:srgbClr val="00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1838833"/>
            <a:ext cx="6511925" cy="10746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indent="-227329">
              <a:lnSpc>
                <a:spcPct val="150000"/>
              </a:lnSpc>
              <a:buFont typeface="Arial"/>
              <a:buChar char="•"/>
              <a:tabLst>
                <a:tab pos="240029" algn="l"/>
              </a:tabLst>
            </a:pPr>
            <a:r>
              <a:rPr sz="2400" dirty="0">
                <a:latin typeface="Calibri"/>
                <a:cs typeface="Calibri"/>
              </a:rPr>
              <a:t>[</a:t>
            </a:r>
            <a:r>
              <a:rPr lang="ksw-Mymr-001" sz="2400" dirty="0">
                <a:latin typeface="Calibri"/>
                <a:cs typeface="Calibri"/>
              </a:rPr>
              <a:t>ကွဲးရဲၣ်လီၤမ့ၢ်တၢ်ပာ်ဖျါထီၣ်န့ၣ်တၢ်ဟ့ၣ်သဆၣ်ထီၣ်အီၤဖဲတၢ်ဖံးတၢ်မၤအလီၢ်အပူၤန့ၣ်ဒ်လဲၣ်</a:t>
            </a:r>
            <a:r>
              <a:rPr sz="2400" spc="-10" dirty="0">
                <a:latin typeface="Calibri"/>
                <a:cs typeface="Calibri"/>
              </a:rPr>
              <a:t>.]</a:t>
            </a:r>
            <a:endParaRPr sz="2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0F70-B092-1832-41F9-611806861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795"/>
          </a:xfrm>
        </p:spPr>
        <p:txBody>
          <a:bodyPr>
            <a:normAutofit/>
          </a:bodyPr>
          <a:lstStyle/>
          <a:p>
            <a:r>
              <a:rPr lang="ksw-Mymr-001" sz="2800" spc="-25" dirty="0"/>
              <a:t>တၢ်သိၣ်လိအဘျီလၢတၢ်ကဘၣ်မၤအီၤ</a:t>
            </a:r>
            <a:r>
              <a:rPr lang="en-US" sz="3600" dirty="0">
                <a:latin typeface="+mn-lt"/>
              </a:rPr>
              <a:t>	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744F9-0C5D-9BD4-489C-9D0E45901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224" y="1191640"/>
            <a:ext cx="10515600" cy="4828159"/>
          </a:xfrm>
        </p:spPr>
        <p:txBody>
          <a:bodyPr>
            <a:normAutofit fontScale="85000" lnSpcReduction="10000"/>
          </a:bodyPr>
          <a:lstStyle/>
          <a:p>
            <a:pPr marL="240029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ပှၤမၤတၢ်ဖိအသီတဖၣ်ကဘၣ်တၢ်သိၣ်လိအီၤ</a:t>
            </a:r>
            <a:r>
              <a:rPr lang="my-MM" sz="2400" spc="-70" dirty="0">
                <a:latin typeface="Calibri"/>
                <a:cs typeface="Calibri"/>
              </a:rPr>
              <a:t>တချုးအစးထီၣ်တၢ်မၤဘၣ်န့ၣ် လီၤ. </a:t>
            </a:r>
            <a:endParaRPr lang="ksw-Mymr-001" sz="2400" spc="-70" dirty="0">
              <a:latin typeface="Calibri"/>
              <a:cs typeface="Calibri"/>
            </a:endParaRPr>
          </a:p>
          <a:p>
            <a:pPr marL="12700" indent="0">
              <a:lnSpc>
                <a:spcPct val="150000"/>
              </a:lnSpc>
              <a:spcBef>
                <a:spcPts val="0"/>
              </a:spcBef>
              <a:buNone/>
              <a:tabLst>
                <a:tab pos="240029" algn="l"/>
              </a:tabLst>
            </a:pPr>
            <a:endParaRPr lang="my-MM" sz="2400" spc="-7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spc="-70" dirty="0">
                <a:latin typeface="Calibri"/>
                <a:cs typeface="Calibri"/>
              </a:rPr>
              <a:t>ကတီၢ်အံၤပှၤမၤတၢ်ဖိတဖ</a:t>
            </a:r>
            <a:r>
              <a:rPr lang="ksw-Mymr-001" sz="2400" spc="-70" dirty="0">
                <a:latin typeface="Calibri"/>
                <a:cs typeface="Calibri"/>
              </a:rPr>
              <a:t>ၣ်</a:t>
            </a:r>
            <a:r>
              <a:rPr lang="my-MM" sz="2400" spc="-70" dirty="0">
                <a:latin typeface="Calibri"/>
                <a:cs typeface="Calibri"/>
              </a:rPr>
              <a:t>ကဘၣ်ဒိးန့ၢ်ဘၣ်တၢ်မၤလိအခီၣ်ထံးခီၣ်ဘိဒီးတနံၣ်စုာ်စုာ်တၢ်သိၣ်လိလၢအလဲၤအသးဆူညါလၢအအိၣ်လိၤလိၤဒီးတၢ်မၤကစၢ်တၢ်ဖံးတၢ်မၤအခိၣ်အဃၢၤလၢအဂ့ၤဒီးအမုာ်အတၢ်ရဲၣ်တၢ်ကျဲၤန့ၣ်လီၤ.</a:t>
            </a:r>
            <a:endParaRPr lang="en-US" sz="2400" spc="-70" dirty="0">
              <a:latin typeface="Calibri"/>
              <a:cs typeface="Calibri"/>
            </a:endParaRPr>
          </a:p>
          <a:p>
            <a:pPr marL="240029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endParaRPr lang="my-MM" sz="2400" dirty="0">
              <a:latin typeface="Calibri"/>
              <a:cs typeface="Calibri"/>
            </a:endParaRPr>
          </a:p>
          <a:p>
            <a:pPr marL="240029" marR="376555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1300" algn="l"/>
              </a:tabLst>
            </a:pPr>
            <a:r>
              <a:rPr lang="my-MM" sz="2400" dirty="0">
                <a:latin typeface="Calibri"/>
                <a:cs typeface="Calibri"/>
              </a:rPr>
              <a:t>တၢ်မၤကစၢ်ကဘၣ်ဟ့ၣ်တၢ်သိၣ်လိဖဲတၢ်ဖံးတၢ်မၤအနၣ်ရံၣ်တဖၣ်အကတီၢ်ဒီးဟ့ၣ်တၢ်အလဲဆူပှၤမၤတၢ်ဖိလၢအထီၣ်တၢ်သိၣ်လိဒီးတၢ်မၤကစၢ်အတီၤပတီၢ်တၢ်ဟ့ၣ်အလဲန့ၣ်လီၤ.</a:t>
            </a:r>
            <a:endParaRPr lang="en-US" sz="2400" dirty="0">
              <a:latin typeface="Calibri"/>
              <a:cs typeface="Calibri"/>
            </a:endParaRPr>
          </a:p>
          <a:p>
            <a:pPr marL="240029" marR="376555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1300" algn="l"/>
              </a:tabLst>
            </a:pPr>
            <a:endParaRPr lang="ksw-Mymr-001" sz="2400" dirty="0">
              <a:latin typeface="Calibri"/>
              <a:cs typeface="Calibri"/>
            </a:endParaRPr>
          </a:p>
          <a:p>
            <a:pPr marL="240029" marR="376555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241300" algn="l"/>
              </a:tabLst>
            </a:pPr>
            <a:r>
              <a:rPr lang="my-MM" sz="2400" dirty="0">
                <a:latin typeface="Calibri"/>
                <a:cs typeface="Calibri"/>
              </a:rPr>
              <a:t> တၢ်မၤလိခဲလၢာ်ကဘၣ်မ့ၢ်လၢကျိာ်ဒီးတၢ်ကတိၤအဖျၢၣ်လၢပှၤမၤတၢ်ဖိနၢ်ပၢၢ်၀ဲ ဒၣ်အပူၤ</a:t>
            </a:r>
            <a:r>
              <a:rPr lang="ksw-Mymr-001" sz="2400" dirty="0">
                <a:latin typeface="Calibri"/>
                <a:cs typeface="Calibri"/>
              </a:rPr>
              <a:t> </a:t>
            </a:r>
            <a:r>
              <a:rPr lang="my-MM" sz="2400" dirty="0">
                <a:latin typeface="Calibri"/>
                <a:cs typeface="Calibri"/>
              </a:rPr>
              <a:t>န့ၣ်လီၤ. 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endParaRPr lang="ksw-Mymr-001" sz="2400" dirty="0"/>
          </a:p>
        </p:txBody>
      </p:sp>
    </p:spTree>
    <p:extLst>
      <p:ext uri="{BB962C8B-B14F-4D97-AF65-F5344CB8AC3E}">
        <p14:creationId xmlns:p14="http://schemas.microsoft.com/office/powerpoint/2010/main" val="2564277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344333"/>
            <a:ext cx="12192000" cy="1428686"/>
          </a:xfrm>
          <a:solidFill>
            <a:srgbClr val="003865"/>
          </a:solidFill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latin typeface="+mn-lt"/>
              </a:rPr>
              <a:t>Ergonomics – </a:t>
            </a:r>
            <a:r>
              <a:rPr lang="ksw-Mymr-001" sz="3600" dirty="0">
                <a:latin typeface="+mn-lt"/>
              </a:rPr>
              <a:t>တၢ်သိၣ်လိလၢပှၤမၤတၢ်ဖိအဂီၢ်</a:t>
            </a:r>
            <a:br>
              <a:rPr lang="en-US" dirty="0">
                <a:latin typeface="+mn-lt"/>
              </a:rPr>
            </a:br>
            <a:r>
              <a:rPr lang="ksw-Mymr-001" dirty="0">
                <a:latin typeface="+mn-lt"/>
              </a:rPr>
              <a:t>မံၣ်နံၣ်စိထၣ်တၢ်သိၣ်တၢ်သီ</a:t>
            </a:r>
            <a:r>
              <a:rPr lang="en-US" dirty="0">
                <a:latin typeface="+mn-lt"/>
              </a:rPr>
              <a:t>182.677, </a:t>
            </a:r>
            <a:r>
              <a:rPr lang="ksw-Mymr-001" dirty="0">
                <a:latin typeface="+mn-lt"/>
              </a:rPr>
              <a:t>အဒ့ဖိ</a:t>
            </a:r>
            <a:r>
              <a:rPr lang="en-US" dirty="0">
                <a:latin typeface="+mn-lt"/>
              </a:rPr>
              <a:t>4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sw-Mymr-001" dirty="0"/>
              <a:t>မံၣ်နံၣ်စိထၣ် </a:t>
            </a:r>
            <a:r>
              <a:rPr lang="en-US" dirty="0"/>
              <a:t>OSHA </a:t>
            </a:r>
            <a:r>
              <a:rPr lang="ksw-Mymr-001" dirty="0"/>
              <a:t>တၢ်လူၤပိာ်မၤထွဲ</a:t>
            </a:r>
            <a:r>
              <a:rPr lang="en-US" dirty="0"/>
              <a:t>| </a:t>
            </a:r>
            <a:r>
              <a:rPr lang="ksw-Mymr-001" dirty="0"/>
              <a:t>၀ဲၤကျိၤလၢတၢ်ဖံးတၢ်မၤဒီးစဲးဖီကဟၣ်အတၢ်မၤ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0066789" y="6138332"/>
            <a:ext cx="1774418" cy="365125"/>
          </a:xfrm>
        </p:spPr>
        <p:txBody>
          <a:bodyPr/>
          <a:lstStyle/>
          <a:p>
            <a:r>
              <a:rPr lang="en-US"/>
              <a:t>dli</a:t>
            </a:r>
            <a:r>
              <a:rPr lang="en-US" dirty="0"/>
              <a:t>.mn</a:t>
            </a:r>
            <a:r>
              <a:rPr lang="en-US"/>
              <a:t>.gov</a:t>
            </a:r>
            <a:endParaRPr lang="en-US" dirty="0"/>
          </a:p>
        </p:txBody>
      </p:sp>
      <p:pic>
        <p:nvPicPr>
          <p:cNvPr id="7" name="Picture 6" descr="Logo:  Minnesota Department of Labor and Industr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483322" y="5724327"/>
            <a:ext cx="3183297" cy="92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907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5A6016B-6141-39FA-80B7-2565BB004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1019"/>
          </a:xfrm>
        </p:spPr>
        <p:txBody>
          <a:bodyPr>
            <a:normAutofit/>
          </a:bodyPr>
          <a:lstStyle/>
          <a:p>
            <a:r>
              <a:rPr lang="ksw-Mymr-001" sz="3600" dirty="0">
                <a:latin typeface="+mn-lt"/>
              </a:rPr>
              <a:t>ပှၤမၤတၢ်ဖိအဂီၢ်တၢ်သိၣ်လိဘၣ်ထွဲဒီး </a:t>
            </a:r>
            <a:r>
              <a:rPr lang="en-US" sz="3600" dirty="0">
                <a:latin typeface="+mn-lt"/>
              </a:rPr>
              <a:t>ergonomics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7F1C0-FF3A-C668-FD0F-49236A5D41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398904"/>
            <a:ext cx="10928096" cy="4957443"/>
          </a:xfrm>
        </p:spPr>
        <p:txBody>
          <a:bodyPr>
            <a:normAutofit fontScale="92500" lnSpcReduction="20000"/>
          </a:bodyPr>
          <a:lstStyle/>
          <a:p>
            <a:pPr marL="0" lvl="1" indent="0">
              <a:lnSpc>
                <a:spcPct val="160000"/>
              </a:lnSpc>
              <a:spcBef>
                <a:spcPts val="0"/>
              </a:spcBef>
              <a:buNone/>
            </a:pPr>
            <a:r>
              <a:rPr lang="ksw-Mymr-001" sz="2400" dirty="0">
                <a:latin typeface="+mn-lt"/>
              </a:rPr>
              <a:t>တၢ်မၤကစၢ်</a:t>
            </a:r>
            <a:r>
              <a:rPr lang="ksw-Mymr-001" dirty="0"/>
              <a:t>လၢကဘၣ်လူၤပိာ်မၤထွဲ</a:t>
            </a:r>
            <a:r>
              <a:rPr lang="ksw-Mymr-001" sz="2400" dirty="0">
                <a:latin typeface="+mn-lt"/>
              </a:rPr>
              <a:t>တၢ်နီၤဖးတခါ</a:t>
            </a:r>
            <a:r>
              <a:rPr lang="ksw-Mymr-001" dirty="0"/>
              <a:t>အံၤတဂၤ</a:t>
            </a:r>
            <a:r>
              <a:rPr lang="ksw-Mymr-001" sz="2400" dirty="0">
                <a:latin typeface="+mn-lt"/>
              </a:rPr>
              <a:t>ကဘၣ်ဟ့ၣ်တၢ်သိၣ်လိဆူကယဲၢ်မ့ၢ်ပှၤမၤတၢ်ဖိတဖၣ် ဒီးတၢ်လၢလာ်အံၤန့ၣ်လီၤ- </a:t>
            </a:r>
            <a:endParaRPr lang="en-US" dirty="0"/>
          </a:p>
          <a:p>
            <a:pPr marL="457200" lvl="1" indent="-457200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</a:pPr>
            <a:r>
              <a:rPr lang="ksw-Mymr-001" dirty="0"/>
              <a:t>တၢ်မၤကစၢ်အတၢ်ပူၤဖျဲးအကမံးတံာ်အပူၤပှၤတဂၤစုာ်စုာ်အမံၤ</a:t>
            </a:r>
          </a:p>
          <a:p>
            <a:pPr marL="457200" lvl="1" indent="-457200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</a:pPr>
            <a:r>
              <a:rPr lang="ksw-Mymr-001" dirty="0"/>
              <a:t>တၢ်လၢအမၤညီမၤဘှါ၀ဲဒၣ် </a:t>
            </a:r>
            <a:r>
              <a:rPr lang="en-US" dirty="0"/>
              <a:t>ergonomics </a:t>
            </a:r>
            <a:r>
              <a:rPr lang="ksw-Mymr-001" dirty="0"/>
              <a:t>အတၢ်ရဲၣ်တၢ်ကျဲၤ, </a:t>
            </a:r>
          </a:p>
          <a:p>
            <a:pPr marL="457200" lvl="1" indent="-457200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</a:pPr>
            <a:r>
              <a:rPr lang="ksw-Mymr-001" dirty="0"/>
              <a:t>ကျိၤကွာ်လၢတၢ်ကပာ်ဖျါနၢၣ်ဃံကွဲအတၢ်ဘၣ်ဒိဘၣ်ထံးအက့ၢ်အဂီၤဒီးအပနီၣ်အိၣ်ဖျါထီၣ်ဆိဆိ</a:t>
            </a:r>
            <a:endParaRPr lang="en-US" dirty="0"/>
          </a:p>
          <a:p>
            <a:pPr marL="457200" lvl="1" indent="-457200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</a:pPr>
            <a:r>
              <a:rPr lang="ksw-Mymr-001" dirty="0"/>
              <a:t>ကျိၤကွာ်လၢတၢ်ကပာ်ဖျါထီၣ်တၢ်ဘၣ်ဒိဘၣ်ထံးတဖၣ်ဒီးတၢ်လီၤပျံၤလၢကမၤဘၣ်ဒိတၢ်လၢအဂၤတဖၣ်,</a:t>
            </a:r>
            <a:endParaRPr lang="en-US" dirty="0"/>
          </a:p>
          <a:p>
            <a:pPr marL="457200" lvl="1" indent="-457200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</a:pPr>
            <a:r>
              <a:rPr lang="ksw-Mymr-001" dirty="0"/>
              <a:t>တၢ်ပၢဆှၢရဲၣ်ကျဲၤမ့တမ့ၢ်တၢ်တ့ထီၣ်ဘှီထီၣ်အတၢ်ဖီၣ်ဂၢၢ်တမံၤလၢ်လၢ်လၢအဘၣ်ထွဲဒီးတၢ်လီၤပျံၤလၢ</a:t>
            </a:r>
            <a:r>
              <a:rPr lang="ksw-Mymr-001" sz="2400" dirty="0">
                <a:latin typeface="Calibri"/>
                <a:cs typeface="Calibri"/>
              </a:rPr>
              <a:t>တၢ်ဖံးတၢ်မၤအခိၣ်အဃၢၤလၢအဂ့ၤဒီးအမုာ်လၢတၢ်ပာ်လီၤဃာ်အီၤဒီးကဘၣ်တၢ်မၤလၢပှဲၤအီၤ,ဒီး</a:t>
            </a:r>
            <a:endParaRPr lang="en-US" dirty="0"/>
          </a:p>
          <a:p>
            <a:pPr marL="457200" lvl="1" indent="-457200">
              <a:lnSpc>
                <a:spcPct val="160000"/>
              </a:lnSpc>
              <a:spcBef>
                <a:spcPts val="0"/>
              </a:spcBef>
              <a:buFont typeface="+mj-lt"/>
              <a:buAutoNum type="arabicPeriod"/>
            </a:pPr>
            <a:r>
              <a:rPr lang="ksw-Mymr-001" dirty="0"/>
              <a:t>တၢ်လိၣ်ဘၣ်တဖၣ်လၢအဘၣ်ထွဲဒီး</a:t>
            </a:r>
            <a:r>
              <a:rPr lang="en-US" dirty="0"/>
              <a:t> Minn. Stat. 182.677, </a:t>
            </a:r>
            <a:r>
              <a:rPr lang="ksw-Mymr-001" dirty="0"/>
              <a:t>အဒ့</a:t>
            </a:r>
            <a:r>
              <a:rPr lang="en-US" dirty="0"/>
              <a:t>. 9.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2EB6D-F375-E9E8-9336-EEA387117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dli.mn.gov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C25F0-A04E-C253-ABF7-343FA956C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212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3AC48-4244-DDB8-D33C-B1E2E8356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4395"/>
          </a:xfrm>
        </p:spPr>
        <p:txBody>
          <a:bodyPr>
            <a:normAutofit/>
          </a:bodyPr>
          <a:lstStyle/>
          <a:p>
            <a:r>
              <a:rPr lang="ksw-Mymr-001" sz="3600" dirty="0">
                <a:latin typeface="+mn-lt"/>
              </a:rPr>
              <a:t>တၢ်ပူၤဖျဲးအကမံးတံာ်ဖိတဖၣ်</a:t>
            </a:r>
            <a:endParaRPr lang="en-US" sz="3600" dirty="0">
              <a:latin typeface="+mn-lt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60BFBA8-B367-7457-4619-A15DA7517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5529"/>
            <a:ext cx="10515600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spcAft>
                <a:spcPts val="1000"/>
              </a:spcAft>
              <a:buNone/>
            </a:pPr>
            <a:r>
              <a:rPr lang="en-US" sz="2400" dirty="0"/>
              <a:t>[</a:t>
            </a:r>
            <a:r>
              <a:rPr lang="ksw-Mymr-001" sz="2400" dirty="0"/>
              <a:t>ကွဲးလီၤနီၢ်တဂၤစုာ်စုာ်လၢအအိၣ်လၢတၢ်ပူၤဖျဲးအကမံးတံာ်အပူၤအမံၤတက့ၢ်</a:t>
            </a:r>
            <a:r>
              <a:rPr lang="en-US" sz="2400" dirty="0"/>
              <a:t>.]</a:t>
            </a:r>
            <a:endParaRPr lang="en-US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en-US" sz="2400" dirty="0"/>
              <a:t>[</a:t>
            </a:r>
            <a:r>
              <a:rPr lang="ksw-Mymr-001" sz="2400" dirty="0"/>
              <a:t>ရဲၣ်လီၤမံၤဒီးတၢ်ဖံးတၢ်မၤအလီၢ်အလၤတက့ၢ်</a:t>
            </a:r>
            <a:r>
              <a:rPr lang="en-US" sz="2400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906987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DA856-33BF-FD8D-2853-54F910105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8779"/>
          </a:xfrm>
        </p:spPr>
        <p:txBody>
          <a:bodyPr>
            <a:normAutofit/>
          </a:bodyPr>
          <a:lstStyle/>
          <a:p>
            <a:r>
              <a:rPr lang="ksw-Mymr-001" sz="3600" dirty="0">
                <a:latin typeface="+mn-lt"/>
              </a:rPr>
              <a:t>တၢ်ပူၤဖျဲးအကမံးတံာ်ဖိတဖၣ်,လဲၤဆူညါ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69DF5-5348-BA83-1959-866624107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3904"/>
            <a:ext cx="10515600" cy="4351338"/>
          </a:xfrm>
        </p:spPr>
        <p:txBody>
          <a:bodyPr>
            <a:normAutofit lnSpcReduction="10000"/>
          </a:bodyPr>
          <a:lstStyle/>
          <a:p>
            <a:pPr marL="736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my-MM" sz="2000" dirty="0">
                <a:solidFill>
                  <a:srgbClr val="000000"/>
                </a:solidFill>
              </a:rPr>
              <a:t>[လၢ </a:t>
            </a:r>
            <a:r>
              <a:rPr lang="my-MM" sz="2000" b="1" dirty="0">
                <a:solidFill>
                  <a:srgbClr val="000000"/>
                </a:solidFill>
              </a:rPr>
              <a:t>ပှၤဘိၣ်တၢ်ညၣ် </a:t>
            </a:r>
            <a:r>
              <a:rPr lang="my-MM" sz="2000" dirty="0">
                <a:solidFill>
                  <a:srgbClr val="000000"/>
                </a:solidFill>
              </a:rPr>
              <a:t>အဂီၢ်, ထၢနုာ်အါထီၣ်ကရၢဖိလၢလာ်တဖၣ်တက့ၢ်.</a:t>
            </a:r>
            <a:r>
              <a:rPr lang="my-MM" sz="2000" spc="-10" dirty="0">
                <a:solidFill>
                  <a:srgbClr val="000000"/>
                </a:solidFill>
              </a:rPr>
              <a:t>]</a:t>
            </a:r>
            <a:endParaRPr lang="en-US" sz="2000" spc="-10" dirty="0">
              <a:solidFill>
                <a:srgbClr val="000000"/>
              </a:solidFill>
            </a:endParaRPr>
          </a:p>
          <a:p>
            <a:pPr marL="73660" indent="0">
              <a:lnSpc>
                <a:spcPct val="120000"/>
              </a:lnSpc>
              <a:spcBef>
                <a:spcPts val="0"/>
              </a:spcBef>
              <a:buNone/>
            </a:pPr>
            <a:endParaRPr lang="my-MM" sz="2000" spc="-10" dirty="0">
              <a:solidFill>
                <a:srgbClr val="000000"/>
              </a:solidFill>
            </a:endParaRPr>
          </a:p>
          <a:p>
            <a:pPr marL="529590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529590" algn="l"/>
              </a:tabLst>
            </a:pPr>
            <a:r>
              <a:rPr lang="my-MM" sz="2000" dirty="0">
                <a:solidFill>
                  <a:srgbClr val="000000"/>
                </a:solidFill>
              </a:rPr>
              <a:t>[သရၣ်သရၣ်မုၣ်စဲၣ်နီၤမၤကဲထီၣ်တၢ်ဖံးတၢ်မၤအခိၣ်အဃၢၤလၢအဂ့ၤဒီးအမုာ်လၢအအိၣ်ဒီးပဒိၣ်တၢ်အုၣ်ကီၤစဲပနီၣ်တဂၤ</a:t>
            </a:r>
            <a:r>
              <a:rPr lang="my-MM" sz="2000" spc="-10" dirty="0">
                <a:solidFill>
                  <a:srgbClr val="000000"/>
                </a:solidFill>
              </a:rPr>
              <a:t>(</a:t>
            </a:r>
            <a:r>
              <a:rPr lang="en-AU" sz="2000" spc="-10" dirty="0">
                <a:solidFill>
                  <a:srgbClr val="000000"/>
                </a:solidFill>
              </a:rPr>
              <a:t>CPE).]</a:t>
            </a:r>
          </a:p>
          <a:p>
            <a:pPr marL="528955" marR="309245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530225" algn="l"/>
              </a:tabLst>
            </a:pPr>
            <a:r>
              <a:rPr lang="en-AU" sz="2000" dirty="0">
                <a:solidFill>
                  <a:srgbClr val="000000"/>
                </a:solidFill>
              </a:rPr>
              <a:t>[</a:t>
            </a:r>
            <a:r>
              <a:rPr lang="my-MM" sz="2000" dirty="0">
                <a:solidFill>
                  <a:srgbClr val="000000"/>
                </a:solidFill>
              </a:rPr>
              <a:t>ကသံၣ်သရၣ်ထီရီၤလၢအအိၣ်ဒီးလဲးစ့ၣ်,ဃုာ်ဒီးတၢ်အဲၣ်ဒိးဘၣ်သးအါလၢကသံၣ်သရၣ်တဂၤလၢအိၣ်ဒီးတၢ်လဲၤခီဖျိလီၤဆီဒီးတၢ်သိၣ်လိလၢနီၢ်ခိအတၢ်ဟူးသ့ဂဲၤဘၣ်အကသံၣ် ကသီန့ၣ်လီၤ.</a:t>
            </a:r>
            <a:r>
              <a:rPr lang="my-MM" sz="2000" spc="-10" dirty="0">
                <a:solidFill>
                  <a:srgbClr val="000000"/>
                </a:solidFill>
              </a:rPr>
              <a:t>]</a:t>
            </a:r>
          </a:p>
          <a:p>
            <a:pPr marL="529590" marR="5080" indent="-227329">
              <a:lnSpc>
                <a:spcPct val="150000"/>
              </a:lnSpc>
              <a:spcBef>
                <a:spcPts val="0"/>
              </a:spcBef>
              <a:buFont typeface="Arial"/>
              <a:buChar char="•"/>
              <a:tabLst>
                <a:tab pos="530860" algn="l"/>
              </a:tabLst>
            </a:pPr>
            <a:r>
              <a:rPr lang="my-MM" sz="2000" dirty="0">
                <a:solidFill>
                  <a:srgbClr val="000000"/>
                </a:solidFill>
              </a:rPr>
              <a:t>[ပှၤမၤတၢ်ဖိအစှၤကတၢၢ်သၢဂၤတၢ်ဒိးလဲအီၤလၢတၢ်မၤကစၢ်အတၢ်ဖံးတၢ်မၤအလီၢ်န့ၣ်မၤ ၀ံၤ၀ဲဒၣ်ထီရီၤ</a:t>
            </a:r>
            <a:r>
              <a:rPr lang="ksw-Mymr-001" sz="2000" dirty="0">
                <a:solidFill>
                  <a:srgbClr val="000000"/>
                </a:solidFill>
              </a:rPr>
              <a:t> </a:t>
            </a:r>
            <a:r>
              <a:rPr lang="my-MM" sz="2000" dirty="0">
                <a:solidFill>
                  <a:srgbClr val="000000"/>
                </a:solidFill>
              </a:rPr>
              <a:t>စဲးဖီကဟၣ်အတၢ်မၤအတၢ်တုၤလီၢ်တုၤကျဲအတၢ်မၤလိလၢအဘၣ်တၢ်အၢၣ် လီၤတူၢ်လိာ်အီၤခီဖျိ</a:t>
            </a:r>
            <a:r>
              <a:rPr lang="ksw-Mymr-001" sz="2000" dirty="0">
                <a:solidFill>
                  <a:srgbClr val="000000"/>
                </a:solidFill>
              </a:rPr>
              <a:t> </a:t>
            </a:r>
            <a:r>
              <a:rPr lang="my-MM" sz="2000" dirty="0">
                <a:solidFill>
                  <a:srgbClr val="000000"/>
                </a:solidFill>
              </a:rPr>
              <a:t>ခီၣ်မံးရှၢၣ်နၢၣ်တဂၤန့ၣ်ကဘၣ်မ့ၢ်ပှၤမၤတၢ်ဖိအခၢၣ်စးလၢအန့ၢ်စိန့ၢ်က မီၤဖဲတၢ်မၤကစၢ်</a:t>
            </a:r>
            <a:r>
              <a:rPr lang="ksw-Mymr-001" sz="2000" dirty="0">
                <a:solidFill>
                  <a:srgbClr val="000000"/>
                </a:solidFill>
              </a:rPr>
              <a:t>မ့ၢ်</a:t>
            </a:r>
            <a:r>
              <a:rPr lang="my-MM" sz="2000" dirty="0">
                <a:solidFill>
                  <a:srgbClr val="000000"/>
                </a:solidFill>
              </a:rPr>
              <a:t>ပှၤတ</a:t>
            </a:r>
            <a:r>
              <a:rPr lang="ksw-Mymr-001" sz="2000" dirty="0">
                <a:solidFill>
                  <a:srgbClr val="000000"/>
                </a:solidFill>
              </a:rPr>
              <a:t> </a:t>
            </a:r>
            <a:r>
              <a:rPr lang="my-MM" sz="2000" dirty="0">
                <a:solidFill>
                  <a:srgbClr val="000000"/>
                </a:solidFill>
              </a:rPr>
              <a:t>ဖုလၢအဘၣ်ထွဲဒီးတၢ်မၤအတၢ်အၢၣ်လီၤလံာ်ဃံးဃာ်လၢတၢ်မၤ သကိးအီၤန့ၣ်လီၤ.</a:t>
            </a:r>
            <a:r>
              <a:rPr lang="my-MM" sz="2000" spc="-10" dirty="0">
                <a:solidFill>
                  <a:srgbClr val="000000"/>
                </a:solidFill>
              </a:rPr>
              <a:t>]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3C2F1-03E2-AFCE-F67F-596FA02D2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680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711C3-9C02-5E20-593B-91BFD2245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6539"/>
          </a:xfrm>
        </p:spPr>
        <p:txBody>
          <a:bodyPr>
            <a:normAutofit/>
          </a:bodyPr>
          <a:lstStyle/>
          <a:p>
            <a:r>
              <a:rPr lang="ksw-Mymr-001" sz="3600" dirty="0">
                <a:latin typeface="+mn-lt"/>
              </a:rPr>
              <a:t>တၢ်ပူၤဖျဲးအကမံးတံာ်ဖိတဖၣ်, လဲၤဆူညါ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D18AA-2478-F3CB-C724-25F79AFC3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752" y="1253331"/>
            <a:ext cx="10515600" cy="4351338"/>
          </a:xfrm>
        </p:spPr>
        <p:txBody>
          <a:bodyPr>
            <a:norm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my-MM" sz="2400" dirty="0">
                <a:latin typeface="Calibri"/>
                <a:cs typeface="Calibri"/>
              </a:rPr>
              <a:t>လၢ </a:t>
            </a:r>
            <a:r>
              <a:rPr lang="my-MM" sz="2400" b="1" dirty="0">
                <a:latin typeface="Calibri"/>
                <a:cs typeface="Calibri"/>
              </a:rPr>
              <a:t>ဆူၣ်ချ့တၢ်ကွၢ်ထွဲကဟုကယာ်အဂီၢ်,</a:t>
            </a:r>
            <a:endParaRPr lang="ksw-Mymr-001" sz="2400" b="1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ksw-Mymr-001" sz="2400" b="1" dirty="0">
              <a:latin typeface="Calibri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100"/>
              </a:spcBef>
              <a:buNone/>
            </a:pPr>
            <a:r>
              <a:rPr lang="my-MM" sz="2400" dirty="0">
                <a:latin typeface="Calibri"/>
                <a:cs typeface="Calibri"/>
              </a:rPr>
              <a:t>ထၢနုာ်လီၤအါထီၣ်ကရၢဖိလၢလာ်တဖၣ်အံၤတက့ၢ်</a:t>
            </a:r>
            <a:r>
              <a:rPr lang="my-MM" sz="2400" spc="-10" dirty="0">
                <a:latin typeface="Calibri"/>
                <a:cs typeface="Calibri"/>
              </a:rPr>
              <a:t>.]</a:t>
            </a:r>
            <a:endParaRPr lang="my-MM" sz="2400" dirty="0">
              <a:latin typeface="Calibri"/>
              <a:cs typeface="Calibri"/>
            </a:endParaRPr>
          </a:p>
          <a:p>
            <a:pPr marL="240029" indent="-227329">
              <a:lnSpc>
                <a:spcPct val="100000"/>
              </a:lnSpc>
              <a:spcBef>
                <a:spcPts val="200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400" dirty="0">
                <a:latin typeface="Calibri"/>
                <a:cs typeface="Calibri"/>
              </a:rPr>
              <a:t>[ရဲၣ်လီၤတၢ်ဟံးဖီၣ်မၤစၢၤပှၤဆါပှဲၤတၢ်ပူၤဖျဲးအကမံးတံာ်ဖိတဖၣ်တက့ၢ်</a:t>
            </a:r>
            <a:r>
              <a:rPr lang="my-MM" sz="2400" spc="-10" dirty="0">
                <a:latin typeface="Calibri"/>
                <a:cs typeface="Calibri"/>
              </a:rPr>
              <a:t>.]</a:t>
            </a:r>
            <a:endParaRPr lang="my-MM" sz="2400" dirty="0">
              <a:latin typeface="Calibri"/>
              <a:cs typeface="Calibri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23048-A93D-5D24-7A94-4AE4FF2F8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024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D5E0A-1CC9-EF03-F569-8173A0C41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84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my-MM" sz="2800" dirty="0">
                <a:solidFill>
                  <a:srgbClr val="000000"/>
                </a:solidFill>
              </a:rPr>
              <a:t>[တၢ်မၤအလီၢ်တခါအံၤအ</a:t>
            </a:r>
            <a:r>
              <a:rPr lang="my-MM" sz="2800" spc="-10" dirty="0">
                <a:solidFill>
                  <a:srgbClr val="000000"/>
                </a:solidFill>
              </a:rPr>
              <a:t>]</a:t>
            </a:r>
            <a:r>
              <a:rPr lang="my-MM" sz="2800" spc="-114" dirty="0">
                <a:solidFill>
                  <a:srgbClr val="000000"/>
                </a:solidFill>
              </a:rPr>
              <a:t> တၢ်မၤကဲထီၣ်တၢ်ဖံးတၢ်မၤအခိၣ် အဃၢၤလၢအဂ့ၤဒီးအမုာ်အတၢ်ရဲၣ်တၢ်ကျဲၤ</a:t>
            </a:r>
            <a:endParaRPr lang="en-US" sz="3600" dirty="0">
              <a:latin typeface="+mn-lt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845442A-69D8-FFC9-4393-3897499D71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506662"/>
            <a:ext cx="10195560" cy="4351338"/>
          </a:xfrm>
        </p:spPr>
        <p:txBody>
          <a:bodyPr>
            <a:noAutofit/>
          </a:bodyPr>
          <a:lstStyle/>
          <a:p>
            <a:pPr marL="469265" indent="-456565">
              <a:lnSpc>
                <a:spcPct val="150000"/>
              </a:lnSpc>
              <a:spcBef>
                <a:spcPts val="0"/>
              </a:spcBef>
              <a:buAutoNum type="arabicPeriod"/>
              <a:tabLst>
                <a:tab pos="469265" algn="l"/>
              </a:tabLst>
            </a:pPr>
            <a:r>
              <a:rPr lang="my-MM" sz="2000" dirty="0">
                <a:latin typeface="Calibri"/>
                <a:cs typeface="Calibri"/>
              </a:rPr>
              <a:t>တၢ်သမံသမိးမၤကွၢ်တခါလၢတၢ်ကထံၣ်န့ၢ်ဒီးမၤစှၤလီၤနၢၣ်ဃံကွဲအတၢ်တဘၣ်လီၢ်ဘၣ် စးလၢတၢ်ဖံးတၢ်မၤအလီၢ်</a:t>
            </a:r>
          </a:p>
          <a:p>
            <a:pPr marL="469265" indent="-456565">
              <a:lnSpc>
                <a:spcPct val="150000"/>
              </a:lnSpc>
              <a:spcBef>
                <a:spcPts val="0"/>
              </a:spcBef>
              <a:buAutoNum type="arabicPeriod"/>
              <a:tabLst>
                <a:tab pos="469265" algn="l"/>
              </a:tabLst>
            </a:pPr>
            <a:r>
              <a:rPr lang="my-MM" sz="2000" dirty="0">
                <a:latin typeface="Calibri"/>
                <a:cs typeface="Calibri"/>
              </a:rPr>
              <a:t>တၢ်မၤလိအခီၣ်ထံးတဘျီဒီးတၢ်မၤလိလၢအလဲၤအသးဆူညါလၢအဘၣ်ထွဲဒီးပှၤမၤတၢ်ဖိလၢတၢ်မၤကဲထီၣ်တၢ်ဖံးတၢ်မၤအခိၣ်အဃၢၤလၢအဂ့ၤဒီးအမုာ်ဒီးအတၢ်န့ၢ်ဘျုးတဖၣ်,ပာ်ဃုာ်တၢ်အကါဒိၣ်လၢတၢ်ပာ်ဖျါထီၣ်တၢ်ဆါပနီၣ်ဘၣ်ထွဲဒီးနၢၣ်ဃံကွဲအတၢ်တဘၣ်လီၢ်ဘၣ်စးလၢအဆိအချ့အတၢ်ဂ့ၢ်တဖၣ်,</a:t>
            </a:r>
          </a:p>
          <a:p>
            <a:pPr marL="469265" indent="-456565">
              <a:lnSpc>
                <a:spcPct val="150000"/>
              </a:lnSpc>
              <a:spcBef>
                <a:spcPts val="0"/>
              </a:spcBef>
              <a:buAutoNum type="arabicPeriod"/>
              <a:tabLst>
                <a:tab pos="469265" algn="l"/>
              </a:tabLst>
            </a:pPr>
            <a:r>
              <a:rPr lang="my-MM" sz="2000" dirty="0">
                <a:latin typeface="Calibri"/>
                <a:cs typeface="Calibri"/>
              </a:rPr>
              <a:t>ကျိၤကွာ်တခါလၢတၢ်ကမၤလီၤတံၢ်တၢ်ပာ်ဖျါဆိနၢၣ်ဃံကွဲအတၢ်တဘၣ်လီၢ်ဘၣ်စးလၢတၢ် ကဒီသဒၢမ့တမ့ၢ်မၤစှၤလီၤတၢ်ဆါပနီၣ်အတၢ်ဂုာ်ထီၣ်ပသီထီၣ်ဆူညါ,တၢ်ဘၣ်ဒိ ဘၣ်ထံးအဒိၣ်အမုၢ်အတၢ်ဒိၣ်ထီၣ်ထီထီၣ်ဒီးတၢ်ဃ့ကဒါစ့လၢတၢ်ဖံးတမၤဘၣ်တၢ်အဃိ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5BEEB9-B4B5-FFD6-021A-EF1E5C646E93}"/>
              </a:ext>
            </a:extLst>
          </p:cNvPr>
          <p:cNvSpPr txBox="1"/>
          <p:nvPr/>
        </p:nvSpPr>
        <p:spPr>
          <a:xfrm>
            <a:off x="838200" y="1461492"/>
            <a:ext cx="10385179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my-MM" sz="2000" dirty="0">
                <a:cs typeface="Calibri"/>
              </a:rPr>
              <a:t>[ကွဲးရဲၣ်လီၤတၢ်လၢလာ်တခါစုာ်စုာ်လၢအဘၣ်ဃးဒီးမ့ၢ်တၢ်ဖံးတၢ်မၤအလီၢ်အခိၣ်အဃၢၤလၢအဂ့ၤဒီးအမုာ်အံၤမၤတၢ်ဒ်လဲၣ်တက့ၢ်</a:t>
            </a:r>
            <a:r>
              <a:rPr lang="my-MM" sz="2000" spc="-10" dirty="0">
                <a:cs typeface="Calibri"/>
              </a:rPr>
              <a:t>.]</a:t>
            </a:r>
            <a:endParaRPr lang="my-MM" sz="20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1855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D5E0A-1CC9-EF03-F569-8173A0C41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846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my-MM" sz="3600" dirty="0">
                <a:solidFill>
                  <a:srgbClr val="000000"/>
                </a:solidFill>
              </a:rPr>
              <a:t>[တၢ်မၤအလီၢ်တခါအံၤအ</a:t>
            </a:r>
            <a:r>
              <a:rPr lang="my-MM" sz="3600" spc="-10" dirty="0">
                <a:solidFill>
                  <a:srgbClr val="000000"/>
                </a:solidFill>
              </a:rPr>
              <a:t>]</a:t>
            </a:r>
            <a:r>
              <a:rPr lang="my-MM" sz="3600" spc="-114" dirty="0">
                <a:solidFill>
                  <a:srgbClr val="000000"/>
                </a:solidFill>
              </a:rPr>
              <a:t> တၢ်မၤကဲထီၣ်တၢ်ဖံးတၢ်မၤအခိၣ် အဃၢၤလၢအဂ့ၤဒီးအမုာ်အတၢ်ရဲၣ်တၢ်ကျဲၤ</a:t>
            </a:r>
            <a:r>
              <a:rPr lang="ksw-Mymr-001" sz="3600" spc="-114" dirty="0">
                <a:solidFill>
                  <a:srgbClr val="000000"/>
                </a:solidFill>
              </a:rPr>
              <a:t>, လဲၤဆူညါ</a:t>
            </a:r>
            <a:endParaRPr lang="en-US" sz="3600" dirty="0">
              <a:latin typeface="+mn-lt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078A1CD-A55A-849B-F743-78711F364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2808877"/>
            <a:ext cx="10313418" cy="4049123"/>
          </a:xfrm>
        </p:spPr>
        <p:txBody>
          <a:bodyPr>
            <a:noAutofit/>
          </a:bodyPr>
          <a:lstStyle/>
          <a:p>
            <a:pPr marL="548640" marR="727075" indent="-457200">
              <a:lnSpc>
                <a:spcPct val="150000"/>
              </a:lnSpc>
              <a:spcBef>
                <a:spcPts val="0"/>
              </a:spcBef>
              <a:buFontTx/>
              <a:buAutoNum type="arabicPeriod" startAt="4"/>
              <a:tabLst>
                <a:tab pos="548640" algn="l"/>
              </a:tabLst>
            </a:pPr>
            <a:r>
              <a:rPr lang="my-MM" sz="1800" dirty="0">
                <a:latin typeface="Calibri"/>
                <a:cs typeface="Calibri"/>
              </a:rPr>
              <a:t>ကျိၤကွာ်တခါလၢပှၤမၤတၢ်ဖိအဂီၢ်လၢတၢ်ကဟ့ၣ်တၢ်အစၢလၢအကဲထီၣ်သ့လၢဘၣ်သ့ၣ်သ့ၣ်တၢ်မၤလၢထီၣ်ပှဲၤထီၣ်လၢတၢ်ကမၤစှၤလီၤ,ဖီၣ်ဂၢၢ်မ့တမ့ၢ်မၤဟါမၢ်ကွံာ်တၢ်ဖံးတၢ်မၤအလီၢ်နၢၣ်ဃံကွဲအတၢ်တဘၣ်လီၢ်ဘၣ်စးန့ၣ်လီၤ, </a:t>
            </a:r>
          </a:p>
          <a:p>
            <a:pPr marL="548640" indent="-457200">
              <a:lnSpc>
                <a:spcPct val="150000"/>
              </a:lnSpc>
              <a:spcBef>
                <a:spcPts val="0"/>
              </a:spcBef>
              <a:buFontTx/>
              <a:buAutoNum type="arabicPeriod" startAt="4"/>
              <a:tabLst>
                <a:tab pos="548640" algn="l"/>
              </a:tabLst>
            </a:pPr>
            <a:r>
              <a:rPr lang="my-MM" sz="1800" spc="-10" dirty="0">
                <a:latin typeface="Calibri"/>
                <a:cs typeface="Calibri"/>
              </a:rPr>
              <a:t>ကျိၤကွာ်လၢတၢ်ကမၤလီၤတံၢ်လၢတၢ်မၤအလီၢ်အကျဲန့ၣ်တၢ်ဘှီဘၣ်မၤဘၣ်မၤဂ့ၤထီၣ်ဒီးတၢ်သူၣ်ထီၣ်အဒိၣ်အမုၢ်အတၢ်တိာ်ကျဲၤတဖၣ်န့ၣ်ဘၣ်လိာ်အသးဒီးတၢ်ရဲၣ်တၢ်ကျဲၤအဖီတၢၣ်တဖၣ်,ဒီး</a:t>
            </a:r>
          </a:p>
          <a:p>
            <a:pPr marL="548640" indent="-457200">
              <a:lnSpc>
                <a:spcPct val="150000"/>
              </a:lnSpc>
              <a:spcBef>
                <a:spcPts val="0"/>
              </a:spcBef>
              <a:buFontTx/>
              <a:buAutoNum type="arabicPeriod" startAt="6"/>
              <a:tabLst>
                <a:tab pos="548640" algn="l"/>
              </a:tabLst>
            </a:pPr>
            <a:r>
              <a:rPr lang="my-MM" sz="1800" spc="-10" dirty="0">
                <a:latin typeface="Calibri"/>
                <a:cs typeface="Calibri"/>
              </a:rPr>
              <a:t>တနံၣ်တဘျီတၢ်ပဲာ်ထံနီၤဖးသမံသမိးတၢ်လၢအဘၣ်ထွဲဒီးတၢ်မၤကဲထီၣ်တၢ်ဖံးတၢ်မၤအခိၣ်အဃၢၤလၢအဂ့ၤဒီးအမုာ်အတၢ်ရဲၣ်တၢ်ကျဲၤဒီးတဘျီလၢ်လၢ်ဖဲတၢ်ဆီတလဲလၢတၢ်ဖံးတၢ်မၤအကျိၤအကွာ်မ့ၢ်ကဲထီၣ်အသးအခါန့ၣ်လီၤ.</a:t>
            </a:r>
            <a:endParaRPr lang="my-MM" sz="1800" dirty="0">
              <a:latin typeface="Calibri"/>
              <a:cs typeface="Calibri"/>
            </a:endParaRPr>
          </a:p>
          <a:p>
            <a:pPr marL="548640" indent="-457200">
              <a:lnSpc>
                <a:spcPct val="150000"/>
              </a:lnSpc>
              <a:spcBef>
                <a:spcPts val="0"/>
              </a:spcBef>
              <a:buAutoNum type="arabicPeriod" startAt="7"/>
              <a:tabLst>
                <a:tab pos="548640" algn="l"/>
              </a:tabLst>
            </a:pPr>
            <a:r>
              <a:rPr lang="my-MM" sz="1800" dirty="0">
                <a:latin typeface="Calibri"/>
                <a:cs typeface="Calibri"/>
              </a:rPr>
              <a:t>မ့ၢ်တၢ်ကမၤန့ၢ်သူတၢ်ဖံးတၢ်မၤအလီၢ်အခိၣ်အဃၢၤလၢအဂ့ၤဒီးအမုာ်အတၢ်ရဲၣ်တၢ်ကျဲၤ ဒ်လဲၣ်န့ၣ်လီၤ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5BEEB9-B4B5-FFD6-021A-EF1E5C646E93}"/>
              </a:ext>
            </a:extLst>
          </p:cNvPr>
          <p:cNvSpPr txBox="1"/>
          <p:nvPr/>
        </p:nvSpPr>
        <p:spPr>
          <a:xfrm>
            <a:off x="867530" y="1528463"/>
            <a:ext cx="10385179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my-MM" sz="2400" dirty="0">
                <a:latin typeface="Calibri"/>
                <a:cs typeface="Calibri"/>
              </a:rPr>
              <a:t>[ကွဲးရဲၣ်လီၤတၢ်လၢလာ်တခါစုာ်စုာ်လၢအဘၣ်ဃးဒီးမ့ၢ်တၢ်ဖံးတၢ်မၤအလီၢ်အခိၣ်အဃၢၤလၢအဂ့ၤဒီးအမုာ်အံၤမၤတၢ်ဒ်လဲၣ်တက့ၢ်</a:t>
            </a:r>
            <a:r>
              <a:rPr lang="my-MM" sz="2400" spc="-10" dirty="0">
                <a:latin typeface="Calibri"/>
                <a:cs typeface="Calibri"/>
              </a:rPr>
              <a:t>.]</a:t>
            </a:r>
            <a:endParaRPr lang="my-MM" sz="24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7560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76479-409B-068C-E96A-E46DA57D4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296" y="365125"/>
            <a:ext cx="11057128" cy="707771"/>
          </a:xfrm>
        </p:spPr>
        <p:txBody>
          <a:bodyPr>
            <a:noAutofit/>
          </a:bodyPr>
          <a:lstStyle/>
          <a:p>
            <a:r>
              <a:rPr lang="ksw-Mymr-001" sz="2800" spc="-90" dirty="0"/>
              <a:t>နၢၣ်ဃံကွဲ</a:t>
            </a:r>
            <a:r>
              <a:rPr lang="en-AU" sz="2800" spc="-90" dirty="0"/>
              <a:t> </a:t>
            </a:r>
            <a:r>
              <a:rPr lang="my-MM" sz="2800" spc="-90" dirty="0"/>
              <a:t>အပနီၣ်,အက့ၢ်အဂီၤဘၣ်သ့ၣ်သ့ၣ်ကပာ်ဃုာ်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184CE-A81C-671D-29FC-17C7BDB383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207896"/>
            <a:ext cx="5181600" cy="4916551"/>
          </a:xfrm>
        </p:spPr>
        <p:txBody>
          <a:bodyPr>
            <a:normAutofit fontScale="70000" lnSpcReduction="20000"/>
          </a:bodyPr>
          <a:lstStyle/>
          <a:p>
            <a:pPr marL="240029" indent="-227329">
              <a:lnSpc>
                <a:spcPct val="17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800" spc="-10" dirty="0">
                <a:solidFill>
                  <a:srgbClr val="003864"/>
                </a:solidFill>
                <a:latin typeface="Calibri"/>
                <a:cs typeface="Calibri"/>
              </a:rPr>
              <a:t>တၢ်လီၤဘှံးလီၤတီၤ </a:t>
            </a:r>
            <a:endParaRPr lang="my-MM" sz="2800" dirty="0">
              <a:latin typeface="Calibri"/>
              <a:cs typeface="Calibri"/>
            </a:endParaRPr>
          </a:p>
          <a:p>
            <a:pPr marL="240029" indent="-227329">
              <a:lnSpc>
                <a:spcPct val="17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800" spc="-10" dirty="0">
                <a:solidFill>
                  <a:srgbClr val="003864"/>
                </a:solidFill>
                <a:latin typeface="Calibri"/>
                <a:cs typeface="Calibri"/>
              </a:rPr>
              <a:t>တၢ်ဆူးဆါ</a:t>
            </a:r>
            <a:endParaRPr lang="my-MM" sz="2800" dirty="0">
              <a:latin typeface="Calibri"/>
              <a:cs typeface="Calibri"/>
            </a:endParaRPr>
          </a:p>
          <a:p>
            <a:pPr marL="240029" indent="-227329">
              <a:lnSpc>
                <a:spcPct val="17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800" dirty="0">
                <a:solidFill>
                  <a:srgbClr val="003864"/>
                </a:solidFill>
                <a:latin typeface="Calibri"/>
                <a:cs typeface="Calibri"/>
              </a:rPr>
              <a:t>ဆါအ့ၣ်ထုးဒီးဆါ (ဆါတကံမ့တမ့ၢ်ဆါဒ်တၢ်အကနၣ်အ့ၣ်ဘၣ်အသိး)</a:t>
            </a:r>
            <a:endParaRPr lang="my-MM" sz="2800" dirty="0">
              <a:latin typeface="Calibri"/>
              <a:cs typeface="Calibri"/>
            </a:endParaRPr>
          </a:p>
          <a:p>
            <a:pPr marL="240029" indent="-227329">
              <a:lnSpc>
                <a:spcPct val="17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800" spc="-10" dirty="0">
                <a:solidFill>
                  <a:srgbClr val="003864"/>
                </a:solidFill>
                <a:latin typeface="Calibri"/>
                <a:cs typeface="Calibri"/>
              </a:rPr>
              <a:t>စၢ်</a:t>
            </a:r>
            <a:endParaRPr lang="my-MM" sz="2800" dirty="0">
              <a:latin typeface="Calibri"/>
              <a:cs typeface="Calibri"/>
            </a:endParaRPr>
          </a:p>
          <a:p>
            <a:pPr marL="240029" indent="-227329">
              <a:lnSpc>
                <a:spcPct val="17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800" spc="-10" dirty="0">
                <a:solidFill>
                  <a:srgbClr val="003864"/>
                </a:solidFill>
                <a:latin typeface="Calibri"/>
                <a:cs typeface="Calibri"/>
              </a:rPr>
              <a:t>တမုာ်တလၤ</a:t>
            </a:r>
            <a:endParaRPr lang="my-MM" sz="2800" dirty="0">
              <a:latin typeface="Calibri"/>
              <a:cs typeface="Calibri"/>
            </a:endParaRPr>
          </a:p>
          <a:p>
            <a:pPr marL="240029" indent="-227329">
              <a:lnSpc>
                <a:spcPct val="17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800" spc="-10" dirty="0">
                <a:solidFill>
                  <a:srgbClr val="003864"/>
                </a:solidFill>
                <a:latin typeface="Calibri"/>
                <a:cs typeface="Calibri"/>
              </a:rPr>
              <a:t>လီၤကဘုးဆါ</a:t>
            </a:r>
            <a:endParaRPr lang="my-MM" sz="2800" dirty="0">
              <a:latin typeface="Calibri"/>
              <a:cs typeface="Calibri"/>
            </a:endParaRPr>
          </a:p>
          <a:p>
            <a:pPr marL="240029" indent="-227329">
              <a:lnSpc>
                <a:spcPct val="17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800" spc="-10" dirty="0">
                <a:solidFill>
                  <a:srgbClr val="003864"/>
                </a:solidFill>
                <a:latin typeface="Calibri"/>
                <a:cs typeface="Calibri"/>
              </a:rPr>
              <a:t>ကိၢ်သွး</a:t>
            </a:r>
            <a:endParaRPr lang="my-MM" sz="2800" dirty="0">
              <a:latin typeface="Calibri"/>
              <a:cs typeface="Calibri"/>
            </a:endParaRPr>
          </a:p>
          <a:p>
            <a:pPr marL="240029" indent="-227329">
              <a:lnSpc>
                <a:spcPct val="170000"/>
              </a:lnSpc>
              <a:spcBef>
                <a:spcPts val="0"/>
              </a:spcBef>
              <a:buFont typeface="Arial"/>
              <a:buChar char="•"/>
              <a:tabLst>
                <a:tab pos="240029" algn="l"/>
              </a:tabLst>
            </a:pPr>
            <a:r>
              <a:rPr lang="my-MM" sz="2800" spc="-10" dirty="0">
                <a:solidFill>
                  <a:srgbClr val="003864"/>
                </a:solidFill>
                <a:latin typeface="Calibri"/>
                <a:cs typeface="Calibri"/>
              </a:rPr>
              <a:t>တသံၣ်</a:t>
            </a:r>
            <a:endParaRPr lang="my-MM" sz="2800" dirty="0">
              <a:latin typeface="Calibri"/>
              <a:cs typeface="Calibri"/>
            </a:endParaRP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A7EA32F-86C5-A1FD-C4FB-C64806F607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207896"/>
            <a:ext cx="5181600" cy="4879975"/>
          </a:xfrm>
        </p:spPr>
        <p:txBody>
          <a:bodyPr>
            <a:normAutofit fontScale="70000" lnSpcReduction="20000"/>
          </a:bodyPr>
          <a:lstStyle/>
          <a:p>
            <a:pPr marL="733425" indent="-227329">
              <a:lnSpc>
                <a:spcPct val="170000"/>
              </a:lnSpc>
              <a:spcBef>
                <a:spcPts val="0"/>
              </a:spcBef>
              <a:buFont typeface="Arial"/>
              <a:buChar char="•"/>
              <a:tabLst>
                <a:tab pos="733425" algn="l"/>
              </a:tabLst>
            </a:pPr>
            <a:r>
              <a:rPr lang="my-MM" sz="2800" spc="-10" dirty="0">
                <a:solidFill>
                  <a:srgbClr val="003864"/>
                </a:solidFill>
                <a:latin typeface="Calibri"/>
                <a:cs typeface="Calibri"/>
              </a:rPr>
              <a:t>တီၤတုာ်</a:t>
            </a:r>
            <a:endParaRPr lang="my-MM" sz="2800" dirty="0">
              <a:latin typeface="Calibri"/>
              <a:cs typeface="Calibri"/>
            </a:endParaRPr>
          </a:p>
          <a:p>
            <a:pPr marL="733425" indent="-227329">
              <a:lnSpc>
                <a:spcPct val="170000"/>
              </a:lnSpc>
              <a:spcBef>
                <a:spcPts val="0"/>
              </a:spcBef>
              <a:buFont typeface="Arial"/>
              <a:buChar char="•"/>
              <a:tabLst>
                <a:tab pos="733425" algn="l"/>
              </a:tabLst>
            </a:pPr>
            <a:r>
              <a:rPr lang="my-MM" sz="2800" spc="-10" dirty="0">
                <a:solidFill>
                  <a:srgbClr val="003864"/>
                </a:solidFill>
                <a:latin typeface="Calibri"/>
                <a:cs typeface="Calibri"/>
              </a:rPr>
              <a:t>ဆှိၣ်</a:t>
            </a:r>
            <a:endParaRPr lang="my-MM" sz="2800" dirty="0">
              <a:latin typeface="Calibri"/>
              <a:cs typeface="Calibri"/>
            </a:endParaRPr>
          </a:p>
          <a:p>
            <a:pPr marL="733425" indent="-227329">
              <a:lnSpc>
                <a:spcPct val="170000"/>
              </a:lnSpc>
              <a:spcBef>
                <a:spcPts val="0"/>
              </a:spcBef>
              <a:buFont typeface="Arial"/>
              <a:buChar char="•"/>
              <a:tabLst>
                <a:tab pos="733425" algn="l"/>
              </a:tabLst>
            </a:pPr>
            <a:r>
              <a:rPr lang="my-MM" sz="2800" spc="-10" dirty="0">
                <a:solidFill>
                  <a:srgbClr val="003864"/>
                </a:solidFill>
                <a:latin typeface="Calibri"/>
                <a:cs typeface="Calibri"/>
              </a:rPr>
              <a:t>ညိး</a:t>
            </a:r>
            <a:endParaRPr lang="my-MM" sz="2800" dirty="0">
              <a:latin typeface="Calibri"/>
              <a:cs typeface="Calibri"/>
            </a:endParaRPr>
          </a:p>
          <a:p>
            <a:pPr marL="733425" indent="-227329">
              <a:lnSpc>
                <a:spcPct val="170000"/>
              </a:lnSpc>
              <a:spcBef>
                <a:spcPts val="0"/>
              </a:spcBef>
              <a:buFont typeface="Arial"/>
              <a:buChar char="•"/>
              <a:tabLst>
                <a:tab pos="733425" algn="l"/>
              </a:tabLst>
            </a:pPr>
            <a:r>
              <a:rPr lang="my-MM" sz="2800" dirty="0">
                <a:solidFill>
                  <a:srgbClr val="003864"/>
                </a:solidFill>
                <a:latin typeface="Calibri"/>
                <a:cs typeface="Calibri"/>
              </a:rPr>
              <a:t>ထၢၣ်ဂၢၤနီၢ်ခိတၢ်ဟူးတၢ်ဂဲၤ တန့ၢ်</a:t>
            </a:r>
            <a:endParaRPr lang="my-MM" sz="2800" dirty="0">
              <a:latin typeface="Calibri"/>
              <a:cs typeface="Calibri"/>
            </a:endParaRPr>
          </a:p>
          <a:p>
            <a:pPr marL="733425" indent="-227329">
              <a:lnSpc>
                <a:spcPct val="170000"/>
              </a:lnSpc>
              <a:spcBef>
                <a:spcPts val="0"/>
              </a:spcBef>
              <a:buFont typeface="Arial"/>
              <a:buChar char="•"/>
              <a:tabLst>
                <a:tab pos="733425" algn="l"/>
              </a:tabLst>
            </a:pPr>
            <a:r>
              <a:rPr lang="my-MM" sz="2800" dirty="0">
                <a:solidFill>
                  <a:srgbClr val="003864"/>
                </a:solidFill>
                <a:latin typeface="Calibri"/>
                <a:cs typeface="Calibri"/>
              </a:rPr>
              <a:t>နီၢ်ခိအမိၢ်ပှၢ်တဖၣ် "တဟူးတဂဲၤလၢၤ"</a:t>
            </a:r>
            <a:endParaRPr lang="my-MM" sz="2800" dirty="0">
              <a:latin typeface="Calibri"/>
              <a:cs typeface="Calibri"/>
            </a:endParaRPr>
          </a:p>
          <a:p>
            <a:pPr marL="733425" indent="-227329">
              <a:lnSpc>
                <a:spcPct val="170000"/>
              </a:lnSpc>
              <a:spcBef>
                <a:spcPts val="0"/>
              </a:spcBef>
              <a:buFont typeface="Arial"/>
              <a:buChar char="•"/>
              <a:tabLst>
                <a:tab pos="733425" algn="l"/>
              </a:tabLst>
            </a:pPr>
            <a:r>
              <a:rPr lang="my-MM" sz="2800" dirty="0">
                <a:solidFill>
                  <a:srgbClr val="003864"/>
                </a:solidFill>
                <a:latin typeface="Calibri"/>
                <a:cs typeface="Calibri"/>
              </a:rPr>
              <a:t>အဂံၢ်တအိၣ်လၢၤ</a:t>
            </a:r>
          </a:p>
          <a:p>
            <a:pPr marL="733425" indent="-227329">
              <a:lnSpc>
                <a:spcPct val="170000"/>
              </a:lnSpc>
              <a:spcBef>
                <a:spcPts val="0"/>
              </a:spcBef>
              <a:buFont typeface="Arial"/>
              <a:buChar char="•"/>
              <a:tabLst>
                <a:tab pos="733425" algn="l"/>
              </a:tabLst>
            </a:pPr>
            <a:r>
              <a:rPr lang="my-MM" sz="2800" dirty="0">
                <a:solidFill>
                  <a:srgbClr val="003864"/>
                </a:solidFill>
                <a:latin typeface="Calibri"/>
                <a:cs typeface="Calibri"/>
              </a:rPr>
              <a:t>စုခီၣ်အဆၢတၢ်ဟူးတၢ်ဂဲၤ တအိၣ်လၢၤ</a:t>
            </a:r>
            <a:endParaRPr lang="my-MM" sz="2800" dirty="0">
              <a:latin typeface="Calibri"/>
              <a:cs typeface="Calibri"/>
            </a:endParaRPr>
          </a:p>
          <a:p>
            <a:pPr marL="733425" indent="-227329">
              <a:lnSpc>
                <a:spcPct val="170000"/>
              </a:lnSpc>
              <a:spcBef>
                <a:spcPts val="0"/>
              </a:spcBef>
              <a:buFont typeface="Arial"/>
              <a:buChar char="•"/>
              <a:tabLst>
                <a:tab pos="733425" algn="l"/>
              </a:tabLst>
            </a:pPr>
            <a:r>
              <a:rPr lang="my-MM" sz="2800" spc="-25" dirty="0">
                <a:solidFill>
                  <a:srgbClr val="003864"/>
                </a:solidFill>
                <a:latin typeface="Calibri"/>
                <a:cs typeface="Calibri"/>
              </a:rPr>
              <a:t>မံတန့ၢ်မ့ၢ်လၢတၢ်ဆါအဃိ</a:t>
            </a:r>
            <a:endParaRPr lang="my-MM" sz="2800" dirty="0"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087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b14b046-24c4-4519-8f26-b89c2159828c}" enabled="0" method="" siteId="{eb14b046-24c4-4519-8f26-b89c2159828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4256</TotalTime>
  <Words>3733</Words>
  <Application>Microsoft Office PowerPoint</Application>
  <PresentationFormat>Widescreen</PresentationFormat>
  <Paragraphs>106</Paragraphs>
  <Slides>15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Ergonomics (တၢ်မၤကဲထီၣ်တၢ်ဖံးတၢ်မၤအခိၣ်အဃၢၤ လၢအဂ့ၤဒီးအမုာ်)- တၢ်သိၣ်လိလၢပှၤမၤတၢ်ဖိအဂီၢ်</vt:lpstr>
      <vt:lpstr>Ergonomics – တၢ်သိၣ်လိလၢပှၤမၤတၢ်ဖိအဂီၢ် မံၣ်နံၣ်စိထၣ်တၢ်သိၣ်တၢ်သီ182.677, အဒ့ဖိ4</vt:lpstr>
      <vt:lpstr>ပှၤမၤတၢ်ဖိအဂီၢ်တၢ်သိၣ်လိဘၣ်ထွဲဒီး ergonomics</vt:lpstr>
      <vt:lpstr>တၢ်ပူၤဖျဲးအကမံးတံာ်ဖိတဖၣ်</vt:lpstr>
      <vt:lpstr>တၢ်ပူၤဖျဲးအကမံးတံာ်ဖိတဖၣ်,လဲၤဆူညါ</vt:lpstr>
      <vt:lpstr>တၢ်ပူၤဖျဲးအကမံးတံာ်ဖိတဖၣ်, လဲၤဆူညါ</vt:lpstr>
      <vt:lpstr>[တၢ်မၤအလီၢ်တခါအံၤအ] တၢ်မၤကဲထီၣ်တၢ်ဖံးတၢ်မၤအခိၣ် အဃၢၤလၢအဂ့ၤဒီးအမုာ်အတၢ်ရဲၣ်တၢ်ကျဲၤ</vt:lpstr>
      <vt:lpstr>[တၢ်မၤအလီၢ်တခါအံၤအ] တၢ်မၤကဲထီၣ်တၢ်ဖံးတၢ်မၤအခိၣ် အဃၢၤလၢအဂ့ၤဒီးအမုာ်အတၢ်ရဲၣ်တၢ်ကျဲၤ, လဲၤဆူညါ</vt:lpstr>
      <vt:lpstr>နၢၣ်ဃံကွဲ အပနီၣ်,အက့ၢ်အဂီၤဘၣ်သ့ၣ်သ့ၣ်ကပာ်ဃုာ်</vt:lpstr>
      <vt:lpstr>ကျိၤကွာ်လၢတၢ်ကပာ်ဖျါထီၣ်MSDs အက့ၢ်အဂီၤ,တၢ်ပနီၣ် တဖၣ်လၢအဖျါထီၣ်ဆိ</vt:lpstr>
      <vt:lpstr>ကျိၤကွာ်လၢတၢ်ကပာ်ဖျါထီၣ်တၢ်လီၤပျံၤလၢအဂၤတဖၣ်</vt:lpstr>
      <vt:lpstr>တၢ်သူၣ်ထီၣ်ဘှီထီၣ်ဂ့ၢ်၀ီတၢ်ဖီၣ်ဃံးလၢတၢ်ဖံးတၢ်မၤအခိၣ်အဃၢၤလၢအဂ့ၤဒီးအမုာ်ဂ့ၢ်၀ီအတၢ်လီၤပျံၤတဖၣ်လၢတၢ်ပာ်လီၤအီၤမ့တမ့ၢ်တၢ်ကဘၣ်မၤလၢပှဲၤအီၤ</vt:lpstr>
      <vt:lpstr>တၢ်ရဲၣ်ကျဲၤပၢဆှၢအတၢ်ဖီၣ်ဃံး၀ဲဒၣ်တၢ်လီၤပျံၤဘၣ်ထွဲဒီးတၢ်ဖံးတၢ်မၤအခိၣ်အဃၢၤလၢအဂ့ၤဒီးအမုာ်,တၢ်ပာ်လီၤဃာ်လၢတၢ်ကဘၣ်မၤလၢပှဲၤအီၤ</vt:lpstr>
      <vt:lpstr>တၢ်ပာ်ဖျါထီၣ်တၢ်န့ၣ်တၢ်ဟ့ၣ်သဆၣ်ထီၣ်အီၤလီၤ</vt:lpstr>
      <vt:lpstr>တၢ်သိၣ်လိအဘျီလၢတၢ်ကဘၣ်မၤအီၤ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Template:  Ergonomics -- employee training</dc:title>
  <dc:creator>Minnesota OSHA Workplace Safety Consultation, Minnesota Department of Labor and Industry</dc:creator>
  <cp:lastModifiedBy>April Peterson</cp:lastModifiedBy>
  <cp:revision>14</cp:revision>
  <dcterms:created xsi:type="dcterms:W3CDTF">2023-07-17T19:24:11Z</dcterms:created>
  <dcterms:modified xsi:type="dcterms:W3CDTF">2024-05-08T23:46:52Z</dcterms:modified>
</cp:coreProperties>
</file>