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56" r:id="rId2"/>
    <p:sldId id="266" r:id="rId3"/>
    <p:sldId id="325" r:id="rId4"/>
    <p:sldId id="328" r:id="rId5"/>
    <p:sldId id="357" r:id="rId6"/>
    <p:sldId id="379" r:id="rId7"/>
    <p:sldId id="380" r:id="rId8"/>
    <p:sldId id="381" r:id="rId9"/>
    <p:sldId id="330" r:id="rId10"/>
    <p:sldId id="372" r:id="rId11"/>
    <p:sldId id="369" r:id="rId12"/>
    <p:sldId id="335" r:id="rId13"/>
    <p:sldId id="333" r:id="rId14"/>
    <p:sldId id="348" r:id="rId15"/>
    <p:sldId id="337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86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5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120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F5F94BC-C7E3-4B10-86E5-EE720C28D330}" type="datetimeFigureOut">
              <a:rPr lang="en-US" smtClean="0"/>
              <a:t>5/8/2024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A14F920-2236-434A-8D0A-DE2012BC254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25555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F08466-AEA7-4FC0-9459-6A32F61DA297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483149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F08466-AEA7-4FC0-9459-6A32F61DA297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5423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F08466-AEA7-4FC0-9459-6A32F61DA297}" type="slidenum">
              <a:rPr lang="en-US" smtClean="0"/>
              <a:pPr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68939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F08466-AEA7-4FC0-9459-6A32F61DA297}" type="slidenum">
              <a:rPr lang="en-US" smtClean="0"/>
              <a:pPr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170967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F08466-AEA7-4FC0-9459-6A32F61DA297}" type="slidenum">
              <a:rPr lang="en-US" smtClean="0"/>
              <a:pPr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16420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F08466-AEA7-4FC0-9459-6A32F61DA297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958943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F08466-AEA7-4FC0-9459-6A32F61DA297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561109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F08466-AEA7-4FC0-9459-6A32F61DA297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2611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F08466-AEA7-4FC0-9459-6A32F61DA297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69893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F08466-AEA7-4FC0-9459-6A32F61DA297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310539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F08466-AEA7-4FC0-9459-6A32F61DA297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028897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F08466-AEA7-4FC0-9459-6A32F61DA297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677273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F08466-AEA7-4FC0-9459-6A32F61DA297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68882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2F7293-C91F-18E2-388F-8D31E86C0E1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E1B3E10-FF6B-F203-D846-ECFE900B789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6FBB324-F566-0D89-D0E0-8CECCD62FA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4CF96-58AE-403A-8294-5AC83830FC5F}" type="datetimeFigureOut">
              <a:rPr lang="en-US" smtClean="0"/>
              <a:t>5/8/2024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C9040B3-2B5D-8953-7108-A792B0E0EB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7388B4-30D7-6992-89CB-A2C7A94FEC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B16943-572E-47DD-9157-C71C330F20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04349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43BAA7-3EB5-56BC-F478-0B56711586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B53477F-33FC-AB39-2FB1-E60B5833015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E2E4B4-018C-C071-622E-A2B24D6F09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4CF96-58AE-403A-8294-5AC83830FC5F}" type="datetimeFigureOut">
              <a:rPr lang="en-US" smtClean="0"/>
              <a:t>5/8/2024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C9AD7E5-4660-BAE6-7B5C-BEF573B715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C650ABD-3D39-69A6-6DDE-2A91E45EFF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B16943-572E-47DD-9157-C71C330F20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02108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8F581C1-0741-7FE8-91A7-51F4E4983CB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1A74F8D-7F48-197E-3EC6-7F58BE71970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D5787CD-FA33-4010-BD23-2527A435ED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4CF96-58AE-403A-8294-5AC83830FC5F}" type="datetimeFigureOut">
              <a:rPr lang="en-US" smtClean="0"/>
              <a:t>5/8/2024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3856A62-FEB9-086F-3521-9670514786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286D289-2D31-08DF-74A5-F65A4082D5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B16943-572E-47DD-9157-C71C330F20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111490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Slide (Photo)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 bwMode="auto">
          <a:xfrm>
            <a:off x="0" y="3477837"/>
            <a:ext cx="12192000" cy="1295182"/>
          </a:xfrm>
          <a:solidFill>
            <a:schemeClr val="accent1"/>
          </a:solidFill>
        </p:spPr>
        <p:txBody>
          <a:bodyPr wrap="square" lIns="182880" tIns="91440" rIns="182880" bIns="91440" anchor="ctr">
            <a:normAutofit/>
          </a:bodyPr>
          <a:lstStyle>
            <a:lvl1pPr algn="ct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enter the slideshow title</a:t>
            </a:r>
          </a:p>
        </p:txBody>
      </p:sp>
      <p:sp>
        <p:nvSpPr>
          <p:cNvPr id="3" name="Rectangle 2"/>
          <p:cNvSpPr/>
          <p:nvPr userDrawn="1"/>
        </p:nvSpPr>
        <p:spPr bwMode="auto">
          <a:xfrm>
            <a:off x="0" y="4773019"/>
            <a:ext cx="12192000" cy="2084981"/>
          </a:xfrm>
          <a:prstGeom prst="rect">
            <a:avLst/>
          </a:prstGeom>
          <a:solidFill>
            <a:srgbClr val="E8E8E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n>
                <a:noFill/>
              </a:ln>
            </a:endParaRPr>
          </a:p>
        </p:txBody>
      </p:sp>
      <p:sp>
        <p:nvSpPr>
          <p:cNvPr id="12" name="Text Placeholder 10"/>
          <p:cNvSpPr>
            <a:spLocks noGrp="1"/>
          </p:cNvSpPr>
          <p:nvPr>
            <p:ph type="body" sz="quarter" idx="14" hasCustomPrompt="1"/>
          </p:nvPr>
        </p:nvSpPr>
        <p:spPr bwMode="black">
          <a:xfrm>
            <a:off x="2802467" y="5041204"/>
            <a:ext cx="6587067" cy="1097128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800" baseline="0"/>
            </a:lvl1pPr>
          </a:lstStyle>
          <a:p>
            <a:r>
              <a:rPr lang="en-US" sz="1800" dirty="0" err="1"/>
              <a:t>Firstname</a:t>
            </a:r>
            <a:r>
              <a:rPr lang="en-US" sz="1800" dirty="0"/>
              <a:t> </a:t>
            </a:r>
            <a:r>
              <a:rPr lang="en-US" sz="1800" dirty="0" err="1"/>
              <a:t>Lastname</a:t>
            </a:r>
            <a:r>
              <a:rPr lang="en-US" sz="1800" dirty="0"/>
              <a:t> | Job Title</a:t>
            </a:r>
          </a:p>
          <a:p>
            <a:r>
              <a:rPr lang="en-US" sz="1800" dirty="0"/>
              <a:t>Date</a:t>
            </a:r>
            <a:endParaRPr lang="en-US" dirty="0"/>
          </a:p>
        </p:txBody>
      </p:sp>
      <p:pic>
        <p:nvPicPr>
          <p:cNvPr id="10" name="Picture 9" descr="DLI logo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483322" y="5724327"/>
            <a:ext cx="3183297" cy="927174"/>
          </a:xfrm>
          <a:prstGeom prst="rect">
            <a:avLst/>
          </a:prstGeom>
        </p:spPr>
      </p:pic>
      <p:sp>
        <p:nvSpPr>
          <p:cNvPr id="9" name="Footer Placeholder 4"/>
          <p:cNvSpPr>
            <a:spLocks noGrp="1"/>
          </p:cNvSpPr>
          <p:nvPr>
            <p:ph type="ftr" sz="quarter" idx="3"/>
          </p:nvPr>
        </p:nvSpPr>
        <p:spPr bwMode="black">
          <a:xfrm>
            <a:off x="6253560" y="6138332"/>
            <a:ext cx="5587647" cy="365125"/>
          </a:xfrm>
          <a:prstGeom prst="rect">
            <a:avLst/>
          </a:prstGeom>
        </p:spPr>
        <p:txBody>
          <a:bodyPr anchor="b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www.dli.mn.gov</a:t>
            </a:r>
          </a:p>
        </p:txBody>
      </p:sp>
      <p:sp>
        <p:nvSpPr>
          <p:cNvPr id="6" name="Picture Placeholder 5"/>
          <p:cNvSpPr>
            <a:spLocks noGrp="1"/>
          </p:cNvSpPr>
          <p:nvPr>
            <p:ph type="pic" sz="quarter" idx="17"/>
          </p:nvPr>
        </p:nvSpPr>
        <p:spPr bwMode="gray">
          <a:xfrm>
            <a:off x="0" y="0"/>
            <a:ext cx="12192000" cy="3380732"/>
          </a:xfrm>
        </p:spPr>
        <p:txBody>
          <a:bodyPr/>
          <a:lstStyle/>
          <a:p>
            <a:r>
              <a:rPr lang="en-US" dirty="0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28948438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8E6022-C60F-D1E0-981B-6AB9B33307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D99995-7CE8-6DB1-A69A-B17A0C69F2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3B0D2C4-C016-F85C-22A2-A1E4C8D64A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4CF96-58AE-403A-8294-5AC83830FC5F}" type="datetimeFigureOut">
              <a:rPr lang="en-US" smtClean="0"/>
              <a:t>5/8/2024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1CF06E-3D5B-A3DD-1E70-E60B4D62F4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DB34241-606D-1511-3169-6B10E56FCA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B16943-572E-47DD-9157-C71C330F20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88403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D2D361-D655-5504-9A71-5F8157A092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1DF8C57-1D0B-DEFF-14FF-800B678DEE9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0F43C02-C7E4-B2D4-0DD1-15753103BB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4CF96-58AE-403A-8294-5AC83830FC5F}" type="datetimeFigureOut">
              <a:rPr lang="en-US" smtClean="0"/>
              <a:t>5/8/2024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9F3488A-78F5-F9BC-6280-9C2C66FFD8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7263956-7C74-03E4-D56A-643DD858E4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B16943-572E-47DD-9157-C71C330F20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31386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54865B-DC0D-451E-D96E-EFB1A7FE2B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903F3C-568D-D768-4B84-D74AACBBA43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E767A1B-0520-A474-7142-C10D993565E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B14D7A1-4759-F254-A94F-20E2CC211E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4CF96-58AE-403A-8294-5AC83830FC5F}" type="datetimeFigureOut">
              <a:rPr lang="en-US" smtClean="0"/>
              <a:t>5/8/2024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64C61F5-DDF7-0E9A-5D96-0743D43744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2FC1FDD-ED0E-4A87-66D2-BFA8B578B0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B16943-572E-47DD-9157-C71C330F20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61285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0FE000-274E-7FED-1847-FC6794B6D4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0416A6D-70E7-3C3A-5CFE-7C34FEBE5C4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7EAE418-3C83-4709-E392-280156A71B3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1634F5B-E873-553A-95DA-6CD704B802C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A3EB4B5-5984-C440-A15C-36C351B07F0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5649974-B4DB-242A-FE7C-221FA28A5F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4CF96-58AE-403A-8294-5AC83830FC5F}" type="datetimeFigureOut">
              <a:rPr lang="en-US" smtClean="0"/>
              <a:t>5/8/2024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0E14585-DF09-947D-18C0-BBF35A0192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D701948-EE43-EF93-7A71-C7D7BB847F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B16943-572E-47DD-9157-C71C330F20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17859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5CBAEF-4824-A280-512E-2AFB2FE02B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9894D4C-95D5-146C-854D-5FF8E60F1F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4CF96-58AE-403A-8294-5AC83830FC5F}" type="datetimeFigureOut">
              <a:rPr lang="en-US" smtClean="0"/>
              <a:t>5/8/2024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5C90251-EAA2-02A6-7645-93986B72B2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3DCDC29-1FB3-74BD-1F2C-45836450C8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B16943-572E-47DD-9157-C71C330F20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41183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6E1C2E2-34D2-F547-5FD8-3AC883E0A8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4CF96-58AE-403A-8294-5AC83830FC5F}" type="datetimeFigureOut">
              <a:rPr lang="en-US" smtClean="0"/>
              <a:t>5/8/2024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7C89EEB-D131-F24B-0188-EF17AB6A5A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4B2BA5E-E2B6-BBB5-B611-3341AB17AB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B16943-572E-47DD-9157-C71C330F20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51509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4793D1-0168-30A1-2F88-47EDCF2BAD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DD48DB-B8F9-9ED6-111B-291A62E2B1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BCC4B27-6A24-6C08-4DB1-4A8D7BF2923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6069B3C-4CD9-637A-B235-B35284F641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4CF96-58AE-403A-8294-5AC83830FC5F}" type="datetimeFigureOut">
              <a:rPr lang="en-US" smtClean="0"/>
              <a:t>5/8/2024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2C15E59-8F79-80C0-D04E-ED88FD9BBA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572D931-CEB2-4726-DA02-4FE214246A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B16943-572E-47DD-9157-C71C330F20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89172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CF336A-AD4D-4595-68BA-03290F4404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DC6E4F4-6EF2-CCF3-15ED-0840A4EE2C3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58D17CB-C64B-FA86-165A-6A27A42E051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94DD8E5-1FD7-A350-0264-7EAB84292E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4CF96-58AE-403A-8294-5AC83830FC5F}" type="datetimeFigureOut">
              <a:rPr lang="en-US" smtClean="0"/>
              <a:t>5/8/2024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FE7DF16-33BE-DBB5-5523-4B1812F91B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5904EEA-939C-52B7-484C-FAD76594B2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B16943-572E-47DD-9157-C71C330F20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25792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BAE077B-0509-8687-ED2E-9AC1AB1E55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BDDA209-229D-55DB-3B50-75DF62B936A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BBD12D-6411-937F-A199-B85A7028A2B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44CF96-58AE-403A-8294-5AC83830FC5F}" type="datetimeFigureOut">
              <a:rPr lang="en-US" smtClean="0"/>
              <a:t>5/8/2024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B253BE-63B4-7AD4-2932-CF9377FC17B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1B69CD2-8DF1-D735-C3DC-30B20970557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B16943-572E-47DD-9157-C71C330F20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7371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BE9F2DA0-834A-EDA6-B301-41FDA29B08E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665983"/>
            <a:ext cx="9144000" cy="589281"/>
          </a:xfrm>
        </p:spPr>
        <p:txBody>
          <a:bodyPr>
            <a:normAutofit/>
          </a:bodyPr>
          <a:lstStyle/>
          <a:p>
            <a:r>
              <a:rPr lang="es-ES" sz="3600" dirty="0">
                <a:latin typeface="+mn-lt"/>
              </a:rPr>
              <a:t>Ergonomía:  Capacitación de los empleados</a:t>
            </a:r>
          </a:p>
        </p:txBody>
      </p:sp>
    </p:spTree>
    <p:extLst>
      <p:ext uri="{BB962C8B-B14F-4D97-AF65-F5344CB8AC3E}">
        <p14:creationId xmlns:p14="http://schemas.microsoft.com/office/powerpoint/2010/main" val="411673373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19A601-DD17-0EA1-1FB7-3E7852E2F8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687304" cy="813435"/>
          </a:xfrm>
        </p:spPr>
        <p:txBody>
          <a:bodyPr>
            <a:normAutofit fontScale="90000"/>
          </a:bodyPr>
          <a:lstStyle/>
          <a:p>
            <a:r>
              <a:rPr lang="es-ES" sz="3600" dirty="0">
                <a:latin typeface="+mn-lt"/>
              </a:rPr>
              <a:t>Procedimientos para reportar signos y síntomas tempranos de TME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85FF09-DCD9-7EC4-4C6C-DB80587E3E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1352" y="1253330"/>
            <a:ext cx="10904130" cy="4940205"/>
          </a:xfrm>
        </p:spPr>
        <p:txBody>
          <a:bodyPr>
            <a:normAutofit fontScale="92500"/>
          </a:bodyPr>
          <a:lstStyle/>
          <a:p>
            <a:pPr>
              <a:lnSpc>
                <a:spcPct val="100000"/>
              </a:lnSpc>
              <a:spcAft>
                <a:spcPts val="1000"/>
              </a:spcAft>
            </a:pPr>
            <a:r>
              <a:rPr lang="es-ES" sz="2400" dirty="0"/>
              <a:t>[¿Qué se debe reportar?]</a:t>
            </a:r>
          </a:p>
          <a:p>
            <a:pPr>
              <a:lnSpc>
                <a:spcPct val="100000"/>
              </a:lnSpc>
              <a:spcAft>
                <a:spcPts val="1000"/>
              </a:spcAft>
            </a:pPr>
            <a:r>
              <a:rPr lang="es-ES" sz="2400" dirty="0"/>
              <a:t>[¿Cuándo se debe reportar un peligro?]</a:t>
            </a:r>
          </a:p>
          <a:p>
            <a:pPr>
              <a:lnSpc>
                <a:spcPct val="100000"/>
              </a:lnSpc>
              <a:spcAft>
                <a:spcPts val="1000"/>
              </a:spcAft>
            </a:pPr>
            <a:r>
              <a:rPr lang="es-ES" sz="2400" dirty="0"/>
              <a:t>[¿Cómo deben reportar los trabajadores?]</a:t>
            </a:r>
          </a:p>
          <a:p>
            <a:pPr>
              <a:lnSpc>
                <a:spcPct val="100000"/>
              </a:lnSpc>
              <a:spcAft>
                <a:spcPts val="1000"/>
              </a:spcAft>
            </a:pPr>
            <a:r>
              <a:rPr lang="es-ES" sz="2400" dirty="0"/>
              <a:t>[¿Cómo responderá la gerencia a los reportes?]</a:t>
            </a:r>
          </a:p>
          <a:p>
            <a:pPr>
              <a:lnSpc>
                <a:spcPct val="100000"/>
              </a:lnSpc>
              <a:spcAft>
                <a:spcPts val="1000"/>
              </a:spcAft>
            </a:pPr>
            <a:r>
              <a:rPr lang="es-ES" sz="2400" dirty="0"/>
              <a:t>[¿Qué deben esperar los trabajadores después de hacer un reporte?]</a:t>
            </a:r>
          </a:p>
          <a:p>
            <a:pPr>
              <a:lnSpc>
                <a:spcPct val="100000"/>
              </a:lnSpc>
              <a:spcAft>
                <a:spcPts val="1000"/>
              </a:spcAft>
            </a:pPr>
            <a:r>
              <a:rPr lang="es-ES" sz="2400" dirty="0"/>
              <a:t>[¿Cómo se asegurará de que todos los trabajadores comprendan el proceso de reporte?]</a:t>
            </a:r>
          </a:p>
          <a:p>
            <a:pPr>
              <a:lnSpc>
                <a:spcPct val="100000"/>
              </a:lnSpc>
              <a:spcAft>
                <a:spcPts val="1000"/>
              </a:spcAft>
            </a:pPr>
            <a:r>
              <a:rPr lang="es-ES" sz="2400" dirty="0"/>
              <a:t>[¿Cómo dejará en claro que ningún trabajador enfrentará represalias por reportar?]</a:t>
            </a:r>
          </a:p>
          <a:p>
            <a:pPr>
              <a:lnSpc>
                <a:spcPct val="100000"/>
              </a:lnSpc>
              <a:spcAft>
                <a:spcPts val="1000"/>
              </a:spcAft>
            </a:pPr>
            <a:r>
              <a:rPr lang="es-ES" sz="2400" dirty="0"/>
              <a:t>[¿Cómo podría dar reconocimiento a los trabajadores que identifican y reportan peligros?]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7EE66E-4E4E-DF85-82AA-781B27AF9E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9485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19A601-DD17-0EA1-1FB7-3E7852E2F8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75259"/>
          </a:xfrm>
        </p:spPr>
        <p:txBody>
          <a:bodyPr>
            <a:normAutofit/>
          </a:bodyPr>
          <a:lstStyle/>
          <a:p>
            <a:r>
              <a:rPr lang="es-ES" sz="3600" dirty="0">
                <a:latin typeface="+mn-lt"/>
              </a:rPr>
              <a:t>Procedimientos para reportar otros peligros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85FF09-DCD9-7EC4-4C6C-DB80587E3E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07287" y="1150366"/>
            <a:ext cx="10961983" cy="4803394"/>
          </a:xfrm>
        </p:spPr>
        <p:txBody>
          <a:bodyPr>
            <a:normAutofit fontScale="92500"/>
          </a:bodyPr>
          <a:lstStyle/>
          <a:p>
            <a:pPr>
              <a:lnSpc>
                <a:spcPct val="100000"/>
              </a:lnSpc>
              <a:spcAft>
                <a:spcPts val="1000"/>
              </a:spcAft>
            </a:pPr>
            <a:r>
              <a:rPr lang="es-ES" sz="2400" dirty="0"/>
              <a:t>[¿Qué se debe reportar?]</a:t>
            </a:r>
          </a:p>
          <a:p>
            <a:pPr>
              <a:lnSpc>
                <a:spcPct val="100000"/>
              </a:lnSpc>
              <a:spcAft>
                <a:spcPts val="1000"/>
              </a:spcAft>
            </a:pPr>
            <a:r>
              <a:rPr lang="es-ES" sz="2400" dirty="0"/>
              <a:t>[¿Cuándo se debe reportar un peligro?]</a:t>
            </a:r>
          </a:p>
          <a:p>
            <a:pPr>
              <a:lnSpc>
                <a:spcPct val="100000"/>
              </a:lnSpc>
              <a:spcAft>
                <a:spcPts val="1000"/>
              </a:spcAft>
            </a:pPr>
            <a:r>
              <a:rPr lang="es-ES" sz="2400" dirty="0"/>
              <a:t>[¿Cómo deben reportar los trabajadores?]</a:t>
            </a:r>
          </a:p>
          <a:p>
            <a:pPr>
              <a:lnSpc>
                <a:spcPct val="100000"/>
              </a:lnSpc>
              <a:spcAft>
                <a:spcPts val="1000"/>
              </a:spcAft>
            </a:pPr>
            <a:r>
              <a:rPr lang="es-ES" sz="2400" dirty="0"/>
              <a:t>[¿Cómo responderá la gerencia a los reportes?]</a:t>
            </a:r>
          </a:p>
          <a:p>
            <a:pPr>
              <a:lnSpc>
                <a:spcPct val="100000"/>
              </a:lnSpc>
              <a:spcAft>
                <a:spcPts val="1000"/>
              </a:spcAft>
            </a:pPr>
            <a:r>
              <a:rPr lang="es-ES" sz="2400" dirty="0"/>
              <a:t>[¿Qué deben esperar los trabajadores después de hacer un reporte?]</a:t>
            </a:r>
          </a:p>
          <a:p>
            <a:pPr>
              <a:lnSpc>
                <a:spcPct val="100000"/>
              </a:lnSpc>
              <a:spcAft>
                <a:spcPts val="1000"/>
              </a:spcAft>
            </a:pPr>
            <a:r>
              <a:rPr lang="es-ES" sz="2400" dirty="0"/>
              <a:t>[¿Cómo se asegurará de que todos los trabajadores comprendan el proceso de reporte?]</a:t>
            </a:r>
          </a:p>
          <a:p>
            <a:pPr>
              <a:lnSpc>
                <a:spcPct val="100000"/>
              </a:lnSpc>
              <a:spcAft>
                <a:spcPts val="1000"/>
              </a:spcAft>
            </a:pPr>
            <a:r>
              <a:rPr lang="es-ES" sz="2400" dirty="0"/>
              <a:t>[¿Cómo dejará en claro que ningún trabajador enfrentará represalias por reportar?]</a:t>
            </a:r>
          </a:p>
          <a:p>
            <a:pPr>
              <a:lnSpc>
                <a:spcPct val="100000"/>
              </a:lnSpc>
              <a:spcAft>
                <a:spcPts val="1000"/>
              </a:spcAft>
            </a:pPr>
            <a:r>
              <a:rPr lang="es-ES" sz="2400" dirty="0"/>
              <a:t>[¿Cómo podría dar reconocimiento a los trabajadores que identifican y reportan peligros?]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7EE66E-4E4E-DF85-82AA-781B27AF9E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283972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1D7F8D-A194-DE03-C2F2-DD5FA1AE08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158875"/>
          </a:xfrm>
        </p:spPr>
        <p:txBody>
          <a:bodyPr>
            <a:normAutofit/>
          </a:bodyPr>
          <a:lstStyle/>
          <a:p>
            <a:r>
              <a:rPr lang="es-ES" sz="3600" dirty="0">
                <a:latin typeface="+mn-lt"/>
              </a:rPr>
              <a:t>Controles de ingeniería para riesgos ergonómicos, existentes o por implementar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1284F80-6BF4-6C1B-DA67-495E2275F9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  <a:spcAft>
                <a:spcPts val="1000"/>
              </a:spcAft>
            </a:pPr>
            <a:r>
              <a:rPr lang="es-ES" sz="2400" dirty="0"/>
              <a:t>[Detallar los controles de ingeniería para riesgos ergonómicos que existen actualmente.]</a:t>
            </a:r>
          </a:p>
          <a:p>
            <a:pPr>
              <a:lnSpc>
                <a:spcPct val="100000"/>
              </a:lnSpc>
              <a:spcAft>
                <a:spcPts val="1000"/>
              </a:spcAft>
            </a:pPr>
            <a:r>
              <a:rPr lang="es-ES" sz="2400" dirty="0"/>
              <a:t>[Detallar los controles de ingeniería para riesgos ergonómicos que se implementarán.]</a:t>
            </a:r>
          </a:p>
        </p:txBody>
      </p:sp>
    </p:spTree>
    <p:extLst>
      <p:ext uri="{BB962C8B-B14F-4D97-AF65-F5344CB8AC3E}">
        <p14:creationId xmlns:p14="http://schemas.microsoft.com/office/powerpoint/2010/main" val="141484393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81FD91-ADB5-20CE-ECB5-9A14BD6864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3600" dirty="0">
                <a:latin typeface="+mn-lt"/>
              </a:rPr>
              <a:t>Controles administrativos para riesgos ergonómicos, existentes o por implementar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F35D641-8680-8E42-8382-F3B2413297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  <a:spcAft>
                <a:spcPts val="1000"/>
              </a:spcAft>
            </a:pPr>
            <a:r>
              <a:rPr lang="es-ES" sz="2400" dirty="0"/>
              <a:t>[Detallar los controles administrativos para riesgos ergonómicos que existen actualmente.]</a:t>
            </a:r>
          </a:p>
          <a:p>
            <a:pPr>
              <a:lnSpc>
                <a:spcPct val="100000"/>
              </a:lnSpc>
              <a:spcAft>
                <a:spcPts val="1000"/>
              </a:spcAft>
            </a:pPr>
            <a:r>
              <a:rPr lang="es-ES" sz="2400" dirty="0"/>
              <a:t>[Detallar los controles administrativos para riesgos ergonómicos que se implementarán.]</a:t>
            </a:r>
          </a:p>
        </p:txBody>
      </p:sp>
    </p:spTree>
    <p:extLst>
      <p:ext uri="{BB962C8B-B14F-4D97-AF65-F5344CB8AC3E}">
        <p14:creationId xmlns:p14="http://schemas.microsoft.com/office/powerpoint/2010/main" val="360373612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C2E2A1-9E9A-7C31-3D6D-34EE056B41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95579"/>
          </a:xfrm>
        </p:spPr>
        <p:txBody>
          <a:bodyPr>
            <a:normAutofit/>
          </a:bodyPr>
          <a:lstStyle/>
          <a:p>
            <a:r>
              <a:rPr lang="es-ES" sz="3600" dirty="0">
                <a:latin typeface="+mn-lt"/>
              </a:rPr>
              <a:t>Se recomienda reportar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441A6A-8F9E-9F56-69F7-A9687D8D87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54201"/>
            <a:ext cx="10515600" cy="4351338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Aft>
                <a:spcPts val="1000"/>
              </a:spcAft>
            </a:pPr>
            <a:r>
              <a:rPr lang="es-ES" sz="2400" dirty="0"/>
              <a:t>[Detalla cómo se fomenta el reporte en la instalación].</a:t>
            </a:r>
          </a:p>
        </p:txBody>
      </p:sp>
    </p:spTree>
    <p:extLst>
      <p:ext uri="{BB962C8B-B14F-4D97-AF65-F5344CB8AC3E}">
        <p14:creationId xmlns:p14="http://schemas.microsoft.com/office/powerpoint/2010/main" val="260886450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2F0F70-B092-1832-41F9-611806861E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72795"/>
          </a:xfrm>
        </p:spPr>
        <p:txBody>
          <a:bodyPr>
            <a:normAutofit/>
          </a:bodyPr>
          <a:lstStyle/>
          <a:p>
            <a:r>
              <a:rPr lang="es-ES" sz="3600" dirty="0">
                <a:latin typeface="+mn-lt"/>
              </a:rPr>
              <a:t>Frecuencia de la capacitación 		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6744F9-0C5D-9BD4-489C-9D0E459013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03224" y="1191641"/>
            <a:ext cx="10515600" cy="4351338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Aft>
                <a:spcPts val="1000"/>
              </a:spcAft>
            </a:pPr>
            <a:r>
              <a:rPr lang="es-ES" sz="2400" dirty="0"/>
              <a:t>Los nuevos empleados recibirán capacitación antes de comenzar a trabajar.</a:t>
            </a:r>
          </a:p>
          <a:p>
            <a:pPr marL="2286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1000"/>
              </a:spcAft>
              <a:buClr>
                <a:srgbClr val="003865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s-ES" sz="2400" b="0" i="0" u="none" strike="noStrike" cap="none" normalizeH="0" baseline="0" noProof="0" dirty="0">
                <a:ln>
                  <a:noFill/>
                </a:ln>
                <a:effectLst/>
                <a:uLnTx/>
                <a:uFillTx/>
                <a:ea typeface="+mn-ea"/>
                <a:cs typeface="+mn-cs"/>
              </a:rPr>
              <a:t>Los empleados actuales recibirán capacitación inicial y capacitación anual continua de acuerdo con el programa de ergonomía del empleador.</a:t>
            </a:r>
          </a:p>
          <a:p>
            <a:pPr>
              <a:lnSpc>
                <a:spcPct val="100000"/>
              </a:lnSpc>
              <a:spcAft>
                <a:spcPts val="1000"/>
              </a:spcAft>
            </a:pPr>
            <a:r>
              <a:rPr lang="es-ES" sz="2400" dirty="0"/>
              <a:t>La capacitación se llevará a cabo durante las horas de trabajo y los empleados serán remunerados por asistir a la capacitación con la tarifa salarial estándar del empleador.</a:t>
            </a:r>
          </a:p>
          <a:p>
            <a:pPr>
              <a:lnSpc>
                <a:spcPct val="100000"/>
              </a:lnSpc>
              <a:spcAft>
                <a:spcPts val="1000"/>
              </a:spcAft>
            </a:pPr>
            <a:r>
              <a:rPr lang="es-ES" sz="2400" dirty="0"/>
              <a:t>Toda la capacitación será en un idioma y con un vocabulario que el empleado pueda entender.</a:t>
            </a:r>
          </a:p>
        </p:txBody>
      </p:sp>
    </p:spTree>
    <p:extLst>
      <p:ext uri="{BB962C8B-B14F-4D97-AF65-F5344CB8AC3E}">
        <p14:creationId xmlns:p14="http://schemas.microsoft.com/office/powerpoint/2010/main" val="25642773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solidFill>
            <a:srgbClr val="003865"/>
          </a:solidFill>
        </p:spPr>
        <p:txBody>
          <a:bodyPr/>
          <a:lstStyle/>
          <a:p>
            <a:r>
              <a:rPr lang="es-ES" dirty="0">
                <a:latin typeface="+mn-lt"/>
              </a:rPr>
              <a:t>Ergonomía: capacitación de empleados</a:t>
            </a:r>
            <a:br>
              <a:rPr lang="es-ES" dirty="0">
                <a:latin typeface="+mn-lt"/>
              </a:rPr>
            </a:br>
            <a:r>
              <a:rPr lang="es-ES" dirty="0">
                <a:latin typeface="+mn-lt"/>
              </a:rPr>
              <a:t>Leyes de Minnesota, artículo 182.677, subdivisión 4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4"/>
          </p:nvPr>
        </p:nvSpPr>
        <p:spPr>
          <a:xfrm>
            <a:off x="2802467" y="5041204"/>
            <a:ext cx="7596592" cy="1097128"/>
          </a:xfrm>
        </p:spPr>
        <p:txBody>
          <a:bodyPr/>
          <a:lstStyle/>
          <a:p>
            <a:r>
              <a:rPr lang="es-ES" dirty="0"/>
              <a:t>Cumplimiento de OSHA en Minnesota | Departamento de Trabajo e Industria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10066789" y="6138332"/>
            <a:ext cx="1774418" cy="365125"/>
          </a:xfrm>
        </p:spPr>
        <p:txBody>
          <a:bodyPr/>
          <a:lstStyle/>
          <a:p>
            <a:r>
              <a:rPr lang="es-ES" dirty="0"/>
              <a:t>dli.mn.gov</a:t>
            </a:r>
          </a:p>
        </p:txBody>
      </p:sp>
      <p:pic>
        <p:nvPicPr>
          <p:cNvPr id="7" name="Picture 6" descr="Logo:  Minnesota Department of Labor and Industry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483322" y="5724327"/>
            <a:ext cx="3183297" cy="9271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69077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55A6016B-6141-39FA-80B7-2565BB004D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041019"/>
          </a:xfrm>
        </p:spPr>
        <p:txBody>
          <a:bodyPr>
            <a:normAutofit/>
          </a:bodyPr>
          <a:lstStyle/>
          <a:p>
            <a:r>
              <a:rPr lang="es-ES" sz="3600" dirty="0">
                <a:latin typeface="+mn-lt"/>
              </a:rPr>
              <a:t>Capacitación de empleados sobre ergonomía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67F1C0-FF3A-C668-FD0F-49236A5D41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4400" y="1398904"/>
            <a:ext cx="10928096" cy="4957443"/>
          </a:xfrm>
        </p:spPr>
        <p:txBody>
          <a:bodyPr>
            <a:normAutofit lnSpcReduction="10000"/>
          </a:bodyPr>
          <a:lstStyle/>
          <a:p>
            <a:pPr marL="0" lvl="1" indent="0">
              <a:lnSpc>
                <a:spcPct val="100000"/>
              </a:lnSpc>
              <a:spcBef>
                <a:spcPts val="600"/>
              </a:spcBef>
              <a:spcAft>
                <a:spcPts val="1000"/>
              </a:spcAft>
              <a:buNone/>
            </a:pPr>
            <a:r>
              <a:rPr lang="es-ES" sz="2400" dirty="0">
                <a:latin typeface="+mn-lt"/>
              </a:rPr>
              <a:t>Un empleador sujeto a esta sección debe capacitar a todos los empleados sobre lo siguiente:</a:t>
            </a:r>
          </a:p>
          <a:p>
            <a:pPr marL="457200" lvl="1" indent="-457200">
              <a:lnSpc>
                <a:spcPct val="100000"/>
              </a:lnSpc>
              <a:spcBef>
                <a:spcPts val="600"/>
              </a:spcBef>
              <a:spcAft>
                <a:spcPts val="1000"/>
              </a:spcAft>
              <a:buFont typeface="+mj-lt"/>
              <a:buAutoNum type="arabicPeriod"/>
            </a:pPr>
            <a:r>
              <a:rPr lang="es-ES" dirty="0"/>
              <a:t>el nombre de cada individuo en el comité de seguridad del empleador;</a:t>
            </a:r>
          </a:p>
          <a:p>
            <a:pPr marL="457200" lvl="1" indent="-457200">
              <a:lnSpc>
                <a:spcPct val="100000"/>
              </a:lnSpc>
              <a:spcBef>
                <a:spcPts val="600"/>
              </a:spcBef>
              <a:spcAft>
                <a:spcPts val="1000"/>
              </a:spcAft>
              <a:buFont typeface="+mj-lt"/>
              <a:buAutoNum type="arabicPeriod"/>
            </a:pPr>
            <a:r>
              <a:rPr lang="es-ES" dirty="0"/>
              <a:t>el programa de ergonomía de la instalación;</a:t>
            </a:r>
          </a:p>
          <a:p>
            <a:pPr marL="457200" lvl="1" indent="-457200">
              <a:lnSpc>
                <a:spcPct val="100000"/>
              </a:lnSpc>
              <a:spcBef>
                <a:spcPts val="600"/>
              </a:spcBef>
              <a:spcAft>
                <a:spcPts val="1000"/>
              </a:spcAft>
              <a:buFont typeface="+mj-lt"/>
              <a:buAutoNum type="arabicPeriod"/>
            </a:pPr>
            <a:r>
              <a:rPr lang="es-ES" dirty="0"/>
              <a:t>los primeros signos y síntomas de lesiones musculoesqueléticas y los procedimientos para reportarlos;</a:t>
            </a:r>
          </a:p>
          <a:p>
            <a:pPr marL="457200" lvl="1" indent="-457200">
              <a:lnSpc>
                <a:spcPct val="100000"/>
              </a:lnSpc>
              <a:spcBef>
                <a:spcPts val="600"/>
              </a:spcBef>
              <a:spcAft>
                <a:spcPts val="1000"/>
              </a:spcAft>
              <a:buFont typeface="+mj-lt"/>
              <a:buAutoNum type="arabicPeriod"/>
            </a:pPr>
            <a:r>
              <a:rPr lang="es-ES" dirty="0"/>
              <a:t>los procedimientos para reportar lesiones y otros peligros;</a:t>
            </a:r>
          </a:p>
          <a:p>
            <a:pPr marL="457200" lvl="1" indent="-457200">
              <a:lnSpc>
                <a:spcPct val="100000"/>
              </a:lnSpc>
              <a:spcBef>
                <a:spcPts val="600"/>
              </a:spcBef>
              <a:spcAft>
                <a:spcPts val="1000"/>
              </a:spcAft>
              <a:buFont typeface="+mj-lt"/>
              <a:buAutoNum type="arabicPeriod"/>
            </a:pPr>
            <a:r>
              <a:rPr lang="es-ES" dirty="0"/>
              <a:t>cualquier control administrativo o de ingeniería relacionado con riesgos ergonómicos que esté implementado o que se implementará; y</a:t>
            </a:r>
          </a:p>
          <a:p>
            <a:pPr marL="457200" lvl="1" indent="-457200">
              <a:lnSpc>
                <a:spcPct val="100000"/>
              </a:lnSpc>
              <a:spcBef>
                <a:spcPts val="600"/>
              </a:spcBef>
              <a:spcAft>
                <a:spcPts val="1000"/>
              </a:spcAft>
              <a:buFont typeface="+mj-lt"/>
              <a:buAutoNum type="arabicPeriod"/>
            </a:pPr>
            <a:r>
              <a:rPr lang="es-ES" dirty="0"/>
              <a:t>los requisitos de las Leyes de Minnesota, artículo 182.677, subd. artículo 9.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242EB6D-F375-E9E8-9336-EEA38711729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 bwMode="black"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dirty="0"/>
              <a:t>dli.mn.gov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1C25F0-A04E-C253-ABF7-343FA956C5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22128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23AC48-4244-DDB8-D33C-B1E2E83569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74395"/>
          </a:xfrm>
        </p:spPr>
        <p:txBody>
          <a:bodyPr>
            <a:normAutofit/>
          </a:bodyPr>
          <a:lstStyle/>
          <a:p>
            <a:r>
              <a:rPr lang="es-ES" sz="3600" dirty="0">
                <a:latin typeface="+mn-lt"/>
              </a:rPr>
              <a:t>Miembros del comité de seguridad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960BFBA8-B367-7457-4619-A15DA7517E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65529"/>
            <a:ext cx="10515600" cy="4351338"/>
          </a:xfrm>
        </p:spPr>
        <p:txBody>
          <a:bodyPr/>
          <a:lstStyle/>
          <a:p>
            <a:pPr marL="0" indent="0">
              <a:lnSpc>
                <a:spcPct val="100000"/>
              </a:lnSpc>
              <a:spcAft>
                <a:spcPts val="1000"/>
              </a:spcAft>
              <a:buNone/>
            </a:pPr>
            <a:r>
              <a:rPr lang="es-ES" sz="2400" dirty="0"/>
              <a:t>[Nombre a cada individuo en el comité de seguridad.]</a:t>
            </a:r>
          </a:p>
          <a:p>
            <a:pPr>
              <a:lnSpc>
                <a:spcPct val="100000"/>
              </a:lnSpc>
              <a:spcAft>
                <a:spcPts val="1000"/>
              </a:spcAft>
            </a:pPr>
            <a:r>
              <a:rPr lang="es-ES" sz="2400" dirty="0"/>
              <a:t>[Indique nombres y cargos]</a:t>
            </a:r>
          </a:p>
        </p:txBody>
      </p:sp>
    </p:spTree>
    <p:extLst>
      <p:ext uri="{BB962C8B-B14F-4D97-AF65-F5344CB8AC3E}">
        <p14:creationId xmlns:p14="http://schemas.microsoft.com/office/powerpoint/2010/main" val="39069870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5DA856-33BF-FD8D-2853-54F910105B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98779"/>
          </a:xfrm>
        </p:spPr>
        <p:txBody>
          <a:bodyPr>
            <a:normAutofit/>
          </a:bodyPr>
          <a:lstStyle/>
          <a:p>
            <a:r>
              <a:rPr lang="es-ES" sz="3600" dirty="0">
                <a:latin typeface="+mn-lt"/>
              </a:rPr>
              <a:t>Miembros del comité de seguridad, continuación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A69DF5-5348-BA83-1959-8666241071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70712" y="1293241"/>
            <a:ext cx="10515600" cy="4351338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Aft>
                <a:spcPts val="1000"/>
              </a:spcAft>
              <a:buNone/>
            </a:pPr>
            <a:r>
              <a:rPr lang="es-ES" sz="2400" dirty="0"/>
              <a:t>Para </a:t>
            </a:r>
            <a:r>
              <a:rPr lang="es-ES" sz="2400" b="1" dirty="0"/>
              <a:t>envasado de carne</a:t>
            </a:r>
            <a:r>
              <a:rPr lang="es-ES" sz="2400" dirty="0"/>
              <a:t>, agregue los siguientes miembros:</a:t>
            </a:r>
          </a:p>
          <a:p>
            <a:pPr>
              <a:lnSpc>
                <a:spcPct val="100000"/>
              </a:lnSpc>
              <a:spcAft>
                <a:spcPts val="1000"/>
              </a:spcAft>
            </a:pPr>
            <a:r>
              <a:rPr lang="es-ES" sz="2400" dirty="0"/>
              <a:t>[un ergonomista profesional certificado (CPE)];</a:t>
            </a:r>
          </a:p>
          <a:p>
            <a:pPr>
              <a:lnSpc>
                <a:spcPct val="100000"/>
              </a:lnSpc>
              <a:spcAft>
                <a:spcPts val="1000"/>
              </a:spcAft>
            </a:pPr>
            <a:r>
              <a:rPr lang="es-ES" sz="2400" dirty="0"/>
              <a:t>[un médico con licencia y certificado, dando preferencia a un médico que tenga experiencia especializada y capacitación en medicina ocupacional]; y</a:t>
            </a:r>
          </a:p>
          <a:p>
            <a:pPr>
              <a:lnSpc>
                <a:spcPct val="100000"/>
              </a:lnSpc>
              <a:spcAft>
                <a:spcPts val="1000"/>
              </a:spcAft>
            </a:pPr>
            <a:r>
              <a:rPr lang="es-ES" sz="2400" dirty="0"/>
              <a:t>[al menos tres trabajadores empleados en las instalaciones del empleador que hayan completado un curso de extensión a la industria general aprobado por el comisionado, uno de los cuales debe ser un representante autorizado de los empleados si el empleador es parte de un convenio colectivo].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A53C2F1-03E2-AFCE-F67F-596FA02D2C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76806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3711C3-9C02-5E20-593B-91BFD22454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56539"/>
          </a:xfrm>
        </p:spPr>
        <p:txBody>
          <a:bodyPr>
            <a:normAutofit/>
          </a:bodyPr>
          <a:lstStyle/>
          <a:p>
            <a:r>
              <a:rPr lang="es-ES" sz="3600" dirty="0">
                <a:latin typeface="+mn-lt"/>
              </a:rPr>
              <a:t>Miembros del comité de seguridad, continuación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79D18AA-2478-F3CB-C724-25F79AFC3E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9752" y="1253331"/>
            <a:ext cx="10515600" cy="4351338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Aft>
                <a:spcPts val="1000"/>
              </a:spcAft>
              <a:buNone/>
            </a:pPr>
            <a:r>
              <a:rPr lang="es-ES" sz="2400" dirty="0"/>
              <a:t>Para </a:t>
            </a:r>
            <a:r>
              <a:rPr lang="es-ES" sz="2400" b="1" dirty="0"/>
              <a:t>cuidado de la salud</a:t>
            </a:r>
            <a:r>
              <a:rPr lang="es-ES" sz="2400" dirty="0"/>
              <a:t>, agregue los siguientes miembros:</a:t>
            </a:r>
          </a:p>
          <a:p>
            <a:pPr>
              <a:lnSpc>
                <a:spcPct val="100000"/>
              </a:lnSpc>
              <a:spcAft>
                <a:spcPts val="1000"/>
              </a:spcAft>
            </a:pPr>
            <a:r>
              <a:rPr lang="es-ES" sz="2400" dirty="0"/>
              <a:t>[indique los miembros del comité de manejo seguro del paciente].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023048-A93D-5D24-7A94-4AE4FF2F8D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20240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AD5E0A-1CC9-EF03-F569-8173A0C412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75846"/>
          </a:xfrm>
        </p:spPr>
        <p:txBody>
          <a:bodyPr>
            <a:normAutofit/>
          </a:bodyPr>
          <a:lstStyle/>
          <a:p>
            <a:r>
              <a:rPr lang="es-ES" sz="3600" dirty="0">
                <a:latin typeface="+mn-lt"/>
              </a:rPr>
              <a:t>Programa de ergonomía [de esta instalación]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E845442A-69D8-FFC9-4393-3897499D71F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2312082"/>
            <a:ext cx="10195560" cy="4351338"/>
          </a:xfrm>
        </p:spPr>
        <p:txBody>
          <a:bodyPr>
            <a:noAutofit/>
          </a:bodyPr>
          <a:lstStyle/>
          <a:p>
            <a:pPr marL="457200" indent="-457200">
              <a:lnSpc>
                <a:spcPct val="100000"/>
              </a:lnSpc>
              <a:spcAft>
                <a:spcPts val="1000"/>
              </a:spcAft>
              <a:buFont typeface="+mj-lt"/>
              <a:buAutoNum type="arabicPeriod"/>
            </a:pPr>
            <a:r>
              <a:rPr lang="es-ES" sz="2400" dirty="0"/>
              <a:t>Una evaluación para identificar y reducir los factores de riesgo de trastornos musculoesqueléticos en la instalación</a:t>
            </a:r>
          </a:p>
          <a:p>
            <a:pPr marL="457200" indent="-457200">
              <a:lnSpc>
                <a:spcPct val="100000"/>
              </a:lnSpc>
              <a:spcAft>
                <a:spcPts val="1000"/>
              </a:spcAft>
              <a:buFont typeface="+mj-lt"/>
              <a:buAutoNum type="arabicPeriod"/>
            </a:pPr>
            <a:r>
              <a:rPr lang="es-ES" sz="2400" dirty="0"/>
              <a:t>Una capacitación inicial y continua de los empleados sobre ergonomía y sus beneficios, incluida la importancia de reportar los primeros síntomas de trastornos musculoesqueléticos</a:t>
            </a:r>
          </a:p>
          <a:p>
            <a:pPr marL="457200" indent="-457200">
              <a:lnSpc>
                <a:spcPct val="100000"/>
              </a:lnSpc>
              <a:spcAft>
                <a:spcPts val="1000"/>
              </a:spcAft>
              <a:buFont typeface="+mj-lt"/>
              <a:buAutoNum type="arabicPeriod"/>
            </a:pPr>
            <a:r>
              <a:rPr lang="es-ES" sz="2400" dirty="0"/>
              <a:t>Un procedimiento para garantizar el reporte temprano de trastornos musculoesqueléticos para prevenir o reducir la progresión de los síntomas, el desarrollo de lesiones graves y reclamaciones por tiempo perdido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25BEEB9-B4B5-FFD6-021A-EF1E5C646E93}"/>
              </a:ext>
            </a:extLst>
          </p:cNvPr>
          <p:cNvSpPr txBox="1"/>
          <p:nvPr/>
        </p:nvSpPr>
        <p:spPr>
          <a:xfrm>
            <a:off x="889278" y="1426863"/>
            <a:ext cx="1038517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1000"/>
              </a:spcBef>
              <a:spcAft>
                <a:spcPts val="1000"/>
              </a:spcAft>
            </a:pPr>
            <a:r>
              <a:rPr lang="es-ES" sz="2400" dirty="0"/>
              <a:t>[Detalle cada uno de los siguientes aspectos sobre cómo funciona el programa de ergonomía de la instalación.]</a:t>
            </a:r>
          </a:p>
        </p:txBody>
      </p:sp>
    </p:spTree>
    <p:extLst>
      <p:ext uri="{BB962C8B-B14F-4D97-AF65-F5344CB8AC3E}">
        <p14:creationId xmlns:p14="http://schemas.microsoft.com/office/powerpoint/2010/main" val="260185569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AD5E0A-1CC9-EF03-F569-8173A0C412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1353800" cy="875846"/>
          </a:xfrm>
        </p:spPr>
        <p:txBody>
          <a:bodyPr>
            <a:normAutofit/>
          </a:bodyPr>
          <a:lstStyle/>
          <a:p>
            <a:r>
              <a:rPr lang="es-ES" sz="3600" dirty="0">
                <a:latin typeface="+mn-lt"/>
              </a:rPr>
              <a:t>Programa de ergonomía [de esta instalación], continuación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2078A1CD-A55A-849B-F743-78711F36459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961039" y="2397149"/>
            <a:ext cx="10313418" cy="4637466"/>
          </a:xfrm>
        </p:spPr>
        <p:txBody>
          <a:bodyPr>
            <a:noAutofit/>
          </a:bodyPr>
          <a:lstStyle/>
          <a:p>
            <a:pPr marL="457200" indent="-457200">
              <a:lnSpc>
                <a:spcPct val="100000"/>
              </a:lnSpc>
              <a:spcAft>
                <a:spcPts val="1000"/>
              </a:spcAft>
              <a:buFont typeface="+mj-lt"/>
              <a:buAutoNum type="arabicPeriod" startAt="4"/>
            </a:pPr>
            <a:r>
              <a:rPr lang="es-ES" sz="2400" dirty="0"/>
              <a:t>Un proceso para que los empleados proporcionen posibles soluciones que puedan implementarse para reducir, controlar o eliminar los trastornos musculoesqueléticos en el lugar de trabajo</a:t>
            </a:r>
          </a:p>
          <a:p>
            <a:pPr marL="457200" indent="-457200">
              <a:lnSpc>
                <a:spcPct val="100000"/>
              </a:lnSpc>
              <a:spcAft>
                <a:spcPts val="1000"/>
              </a:spcAft>
              <a:buFont typeface="+mj-lt"/>
              <a:buAutoNum type="arabicPeriod" startAt="4"/>
            </a:pPr>
            <a:r>
              <a:rPr lang="es-ES" sz="2400" dirty="0"/>
              <a:t>Procedimientos para garantizar que las modificaciones físicas de la planta y los proyectos de construcción importantes sean congruentes con los objetivos del programa</a:t>
            </a:r>
          </a:p>
          <a:p>
            <a:pPr marL="457200" indent="-457200">
              <a:lnSpc>
                <a:spcPct val="100000"/>
              </a:lnSpc>
              <a:spcAft>
                <a:spcPts val="1000"/>
              </a:spcAft>
              <a:buFont typeface="+mj-lt"/>
              <a:buAutoNum type="arabicPeriod" startAt="4"/>
            </a:pPr>
            <a:r>
              <a:rPr lang="es-ES" sz="2400" dirty="0"/>
              <a:t>Evaluaciones anuales del programa de ergonomía y cada vez que se produzca un cambio en el proceso de trabajo</a:t>
            </a:r>
          </a:p>
          <a:p>
            <a:pPr marL="457200" indent="-457200">
              <a:lnSpc>
                <a:spcPct val="100000"/>
              </a:lnSpc>
              <a:spcAft>
                <a:spcPts val="1000"/>
              </a:spcAft>
              <a:buFont typeface="+mj-lt"/>
              <a:buAutoNum type="arabicPeriod" startAt="4"/>
            </a:pPr>
            <a:r>
              <a:rPr lang="es-ES" sz="2400" dirty="0"/>
              <a:t>Cómo acceder al programa de ergonomía de la instalación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25BEEB9-B4B5-FFD6-021A-EF1E5C646E93}"/>
              </a:ext>
            </a:extLst>
          </p:cNvPr>
          <p:cNvSpPr txBox="1"/>
          <p:nvPr/>
        </p:nvSpPr>
        <p:spPr>
          <a:xfrm>
            <a:off x="889278" y="1426863"/>
            <a:ext cx="1038517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1000"/>
              </a:spcBef>
              <a:spcAft>
                <a:spcPts val="1000"/>
              </a:spcAft>
            </a:pPr>
            <a:r>
              <a:rPr lang="es-ES" sz="2400" dirty="0"/>
              <a:t>[Detalle cada uno de los siguientes aspectos sobre cómo funciona el programa de ergonomía de la instalación.]</a:t>
            </a:r>
          </a:p>
        </p:txBody>
      </p:sp>
    </p:spTree>
    <p:extLst>
      <p:ext uri="{BB962C8B-B14F-4D97-AF65-F5344CB8AC3E}">
        <p14:creationId xmlns:p14="http://schemas.microsoft.com/office/powerpoint/2010/main" val="351756049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676479-409B-068C-E96A-E46DA57D42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0296" y="365125"/>
            <a:ext cx="11057128" cy="707771"/>
          </a:xfrm>
        </p:spPr>
        <p:txBody>
          <a:bodyPr>
            <a:noAutofit/>
          </a:bodyPr>
          <a:lstStyle/>
          <a:p>
            <a:r>
              <a:rPr lang="es-ES" sz="3600" dirty="0">
                <a:latin typeface="+mn-lt"/>
              </a:rPr>
              <a:t>Los signos y síntomas de lesiones musculoesqueléticas pueden incluir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E184CE-A81C-671D-29FC-17C7BDB383D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914400" y="1207896"/>
            <a:ext cx="5181600" cy="4916551"/>
          </a:xfrm>
        </p:spPr>
        <p:txBody>
          <a:bodyPr>
            <a:normAutofit fontScale="85000" lnSpcReduction="20000"/>
          </a:bodyPr>
          <a:lstStyle/>
          <a:p>
            <a:pPr>
              <a:lnSpc>
                <a:spcPct val="110000"/>
              </a:lnSpc>
              <a:spcAft>
                <a:spcPts val="1000"/>
              </a:spcAft>
            </a:pPr>
            <a:r>
              <a:rPr lang="es-ES" sz="2600" dirty="0"/>
              <a:t>Fatiga</a:t>
            </a:r>
          </a:p>
          <a:p>
            <a:pPr>
              <a:lnSpc>
                <a:spcPct val="110000"/>
              </a:lnSpc>
              <a:spcAft>
                <a:spcPts val="1000"/>
              </a:spcAft>
            </a:pPr>
            <a:r>
              <a:rPr lang="es-ES" sz="2600" dirty="0"/>
              <a:t>Dolor </a:t>
            </a:r>
          </a:p>
          <a:p>
            <a:pPr>
              <a:lnSpc>
                <a:spcPct val="110000"/>
              </a:lnSpc>
              <a:spcAft>
                <a:spcPts val="1000"/>
              </a:spcAft>
            </a:pPr>
            <a:r>
              <a:rPr lang="es-ES" sz="2600" dirty="0"/>
              <a:t>Molestias y dolencias (dolorosas o agudas)</a:t>
            </a:r>
          </a:p>
          <a:p>
            <a:pPr>
              <a:lnSpc>
                <a:spcPct val="110000"/>
              </a:lnSpc>
              <a:spcAft>
                <a:spcPts val="1000"/>
              </a:spcAft>
            </a:pPr>
            <a:r>
              <a:rPr lang="es-ES" sz="2600" dirty="0"/>
              <a:t>Debilidad</a:t>
            </a:r>
          </a:p>
          <a:p>
            <a:pPr>
              <a:lnSpc>
                <a:spcPct val="110000"/>
              </a:lnSpc>
              <a:spcAft>
                <a:spcPts val="1000"/>
              </a:spcAft>
            </a:pPr>
            <a:r>
              <a:rPr lang="es-ES" sz="2600" dirty="0"/>
              <a:t>Malestar</a:t>
            </a:r>
          </a:p>
          <a:p>
            <a:pPr>
              <a:lnSpc>
                <a:spcPct val="110000"/>
              </a:lnSpc>
              <a:spcAft>
                <a:spcPts val="1000"/>
              </a:spcAft>
            </a:pPr>
            <a:r>
              <a:rPr lang="es-ES" sz="2600" dirty="0"/>
              <a:t>Sensibilidad</a:t>
            </a:r>
          </a:p>
          <a:p>
            <a:pPr>
              <a:lnSpc>
                <a:spcPct val="110000"/>
              </a:lnSpc>
              <a:spcAft>
                <a:spcPts val="1000"/>
              </a:spcAft>
            </a:pPr>
            <a:r>
              <a:rPr lang="es-ES" sz="2600" dirty="0"/>
              <a:t>Ardor</a:t>
            </a:r>
          </a:p>
          <a:p>
            <a:pPr>
              <a:lnSpc>
                <a:spcPct val="110000"/>
              </a:lnSpc>
              <a:spcAft>
                <a:spcPts val="1000"/>
              </a:spcAft>
            </a:pPr>
            <a:r>
              <a:rPr lang="es-ES" sz="2600" dirty="0"/>
              <a:t>Hormigueo</a:t>
            </a:r>
          </a:p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FA7EA32F-86C5-A1FD-C4FB-C64806F6072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096000" y="1207896"/>
            <a:ext cx="5181600" cy="4879975"/>
          </a:xfrm>
        </p:spPr>
        <p:txBody>
          <a:bodyPr>
            <a:normAutofit fontScale="85000" lnSpcReduction="20000"/>
          </a:bodyPr>
          <a:lstStyle/>
          <a:p>
            <a:pPr>
              <a:lnSpc>
                <a:spcPct val="110000"/>
              </a:lnSpc>
              <a:spcAft>
                <a:spcPts val="1000"/>
              </a:spcAft>
            </a:pPr>
            <a:r>
              <a:rPr lang="es-ES" sz="2600" dirty="0"/>
              <a:t>Entumecimiento </a:t>
            </a:r>
          </a:p>
          <a:p>
            <a:pPr>
              <a:lnSpc>
                <a:spcPct val="110000"/>
              </a:lnSpc>
              <a:spcAft>
                <a:spcPts val="1000"/>
              </a:spcAft>
            </a:pPr>
            <a:r>
              <a:rPr lang="es-ES" sz="2600" dirty="0"/>
              <a:t>Rigidez </a:t>
            </a:r>
          </a:p>
          <a:p>
            <a:pPr>
              <a:lnSpc>
                <a:spcPct val="110000"/>
              </a:lnSpc>
              <a:spcAft>
                <a:spcPts val="1000"/>
              </a:spcAft>
            </a:pPr>
            <a:r>
              <a:rPr lang="es-ES" sz="2600" dirty="0"/>
              <a:t>Hinchazón </a:t>
            </a:r>
          </a:p>
          <a:p>
            <a:pPr>
              <a:lnSpc>
                <a:spcPct val="110000"/>
              </a:lnSpc>
              <a:spcAft>
                <a:spcPts val="1000"/>
              </a:spcAft>
            </a:pPr>
            <a:r>
              <a:rPr lang="es-ES" sz="2600" dirty="0"/>
              <a:t>Pérdida de coordinación </a:t>
            </a:r>
          </a:p>
          <a:p>
            <a:pPr>
              <a:lnSpc>
                <a:spcPct val="110000"/>
              </a:lnSpc>
              <a:spcAft>
                <a:spcPts val="1000"/>
              </a:spcAft>
            </a:pPr>
            <a:r>
              <a:rPr lang="es-ES" sz="2600" dirty="0"/>
              <a:t>Partes del cuerpo que “se quedan dormidas”</a:t>
            </a:r>
          </a:p>
          <a:p>
            <a:pPr>
              <a:lnSpc>
                <a:spcPct val="110000"/>
              </a:lnSpc>
              <a:spcAft>
                <a:spcPts val="1000"/>
              </a:spcAft>
            </a:pPr>
            <a:r>
              <a:rPr lang="es-ES" sz="2600" dirty="0"/>
              <a:t>Pérdida de fuerza</a:t>
            </a:r>
          </a:p>
          <a:p>
            <a:pPr>
              <a:lnSpc>
                <a:spcPct val="110000"/>
              </a:lnSpc>
              <a:spcAft>
                <a:spcPts val="1000"/>
              </a:spcAft>
            </a:pPr>
            <a:r>
              <a:rPr lang="es-ES" sz="2600" dirty="0"/>
              <a:t>Pérdida de movimiento articular</a:t>
            </a:r>
          </a:p>
          <a:p>
            <a:pPr>
              <a:lnSpc>
                <a:spcPct val="110000"/>
              </a:lnSpc>
              <a:spcAft>
                <a:spcPts val="1000"/>
              </a:spcAft>
            </a:pPr>
            <a:r>
              <a:rPr lang="es-ES" sz="2600" dirty="0"/>
              <a:t>Dificultades para dormir debido al dolor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00874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Metadata/LabelInfo.xml><?xml version="1.0" encoding="utf-8"?>
<clbl:labelList xmlns:clbl="http://schemas.microsoft.com/office/2020/mipLabelMetadata">
  <clbl:label id="{eb14b046-24c4-4519-8f26-b89c2159828c}" enabled="0" method="" siteId="{eb14b046-24c4-4519-8f26-b89c2159828c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166</TotalTime>
  <Words>915</Words>
  <Application>Microsoft Office PowerPoint</Application>
  <PresentationFormat>Widescreen</PresentationFormat>
  <Paragraphs>101</Paragraphs>
  <Slides>15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9" baseType="lpstr">
      <vt:lpstr>Arial</vt:lpstr>
      <vt:lpstr>Calibri</vt:lpstr>
      <vt:lpstr>Calibri Light</vt:lpstr>
      <vt:lpstr>Office Theme</vt:lpstr>
      <vt:lpstr>Ergonomía:  Capacitación de los empleados</vt:lpstr>
      <vt:lpstr>Ergonomía: capacitación de empleados Leyes de Minnesota, artículo 182.677, subdivisión 4</vt:lpstr>
      <vt:lpstr>Capacitación de empleados sobre ergonomía</vt:lpstr>
      <vt:lpstr>Miembros del comité de seguridad</vt:lpstr>
      <vt:lpstr>Miembros del comité de seguridad, continuación</vt:lpstr>
      <vt:lpstr>Miembros del comité de seguridad, continuación</vt:lpstr>
      <vt:lpstr>Programa de ergonomía [de esta instalación]</vt:lpstr>
      <vt:lpstr>Programa de ergonomía [de esta instalación], continuación</vt:lpstr>
      <vt:lpstr>Los signos y síntomas de lesiones musculoesqueléticas pueden incluir</vt:lpstr>
      <vt:lpstr>Procedimientos para reportar signos y síntomas tempranos de TME</vt:lpstr>
      <vt:lpstr>Procedimientos para reportar otros peligros</vt:lpstr>
      <vt:lpstr>Controles de ingeniería para riesgos ergonómicos, existentes o por implementar</vt:lpstr>
      <vt:lpstr>Controles administrativos para riesgos ergonómicos, existentes o por implementar</vt:lpstr>
      <vt:lpstr>Se recomienda reportar</vt:lpstr>
      <vt:lpstr>Frecuencia de la capacitación 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Template:  Ergonomics -- employee training</dc:title>
  <dc:creator>Minnesota OSHA Workplace Safety Consultation, Minnesota Department of Labor and Industry</dc:creator>
  <cp:lastModifiedBy>April Peterson</cp:lastModifiedBy>
  <cp:revision>11</cp:revision>
  <dcterms:created xsi:type="dcterms:W3CDTF">2023-07-17T19:24:11Z</dcterms:created>
  <dcterms:modified xsi:type="dcterms:W3CDTF">2024-05-08T21:54:15Z</dcterms:modified>
</cp:coreProperties>
</file>