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35"/>
  </p:notesMasterIdLst>
  <p:handoutMasterIdLst>
    <p:handoutMasterId r:id="rId36"/>
  </p:handoutMasterIdLst>
  <p:sldIdLst>
    <p:sldId id="264" r:id="rId5"/>
    <p:sldId id="3389" r:id="rId6"/>
    <p:sldId id="555" r:id="rId7"/>
    <p:sldId id="600" r:id="rId8"/>
    <p:sldId id="571" r:id="rId9"/>
    <p:sldId id="598" r:id="rId10"/>
    <p:sldId id="3381" r:id="rId11"/>
    <p:sldId id="3382" r:id="rId12"/>
    <p:sldId id="574" r:id="rId13"/>
    <p:sldId id="558" r:id="rId14"/>
    <p:sldId id="615" r:id="rId15"/>
    <p:sldId id="562" r:id="rId16"/>
    <p:sldId id="618" r:id="rId17"/>
    <p:sldId id="3411" r:id="rId18"/>
    <p:sldId id="619" r:id="rId19"/>
    <p:sldId id="3404" r:id="rId20"/>
    <p:sldId id="576" r:id="rId21"/>
    <p:sldId id="3391" r:id="rId22"/>
    <p:sldId id="3393" r:id="rId23"/>
    <p:sldId id="604" r:id="rId24"/>
    <p:sldId id="603" r:id="rId25"/>
    <p:sldId id="3392" r:id="rId26"/>
    <p:sldId id="548" r:id="rId27"/>
    <p:sldId id="551" r:id="rId28"/>
    <p:sldId id="3394" r:id="rId29"/>
    <p:sldId id="3401" r:id="rId30"/>
    <p:sldId id="623" r:id="rId31"/>
    <p:sldId id="3395" r:id="rId32"/>
    <p:sldId id="3377" r:id="rId33"/>
    <p:sldId id="268"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2DAFFA7F-FB12-4B1D-B794-02F93D011829}">
          <p14:sldIdLst>
            <p14:sldId id="264"/>
          </p14:sldIdLst>
        </p14:section>
        <p14:section name="Introduction" id="{1686865D-4868-4911-B753-CB64BE144BE7}">
          <p14:sldIdLst>
            <p14:sldId id="3389"/>
            <p14:sldId id="555"/>
            <p14:sldId id="600"/>
            <p14:sldId id="571"/>
          </p14:sldIdLst>
        </p14:section>
        <p14:section name="WC System Overview" id="{BDFE7A81-7105-4066-BDA7-C895A652B3F4}">
          <p14:sldIdLst>
            <p14:sldId id="598"/>
            <p14:sldId id="3381"/>
            <p14:sldId id="3382"/>
            <p14:sldId id="574"/>
            <p14:sldId id="558"/>
          </p14:sldIdLst>
        </p14:section>
        <p14:section name="Claims and Benefits Details" id="{BCE816B9-2968-416A-ACD6-FE742B7F9768}">
          <p14:sldIdLst>
            <p14:sldId id="615"/>
            <p14:sldId id="562"/>
            <p14:sldId id="618"/>
            <p14:sldId id="3411"/>
            <p14:sldId id="619"/>
            <p14:sldId id="3404"/>
          </p14:sldIdLst>
        </p14:section>
        <p14:section name="Voc Rehab" id="{9F23DCF3-91EF-4DC0-94FE-CA9FBAEC8CD0}">
          <p14:sldIdLst>
            <p14:sldId id="576"/>
            <p14:sldId id="3391"/>
            <p14:sldId id="3393"/>
            <p14:sldId id="604"/>
            <p14:sldId id="603"/>
            <p14:sldId id="3392"/>
          </p14:sldIdLst>
        </p14:section>
        <p14:section name="Dispute Resolution" id="{BDAB7785-3E8F-4447-BFC4-183D4920B911}">
          <p14:sldIdLst>
            <p14:sldId id="548"/>
            <p14:sldId id="551"/>
            <p14:sldId id="3394"/>
            <p14:sldId id="3401"/>
            <p14:sldId id="623"/>
            <p14:sldId id="3395"/>
          </p14:sldIdLst>
        </p14:section>
        <p14:section name="Conclusion" id="{150889D2-66C0-42FB-9E26-08680DA20309}">
          <p14:sldIdLst>
            <p14:sldId id="3377"/>
            <p14:sldId id="268"/>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684475-A82A-07D6-486E-8324D35313C1}" name="Kavas, Ender (DLI)" initials="EK" userId="S::ender.kavas@state.mn.us::dfd4f3dc-02d8-45ee-a984-a3eceab9cf50" providerId="AD"/>
  <p188:author id="{1D1E0998-E139-7E14-1DB8-1DAA61B4E754}" name="Mah, Hared (DLI)" initials="MH(" userId="S::hared.mah@state.mn.us::6e4b812d-4909-46a0-9162-128fa4b823c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a:srgbClr val="FFC533"/>
    <a:srgbClr val="008EAA"/>
    <a:srgbClr val="8D3F2B"/>
    <a:srgbClr val="78BE21"/>
    <a:srgbClr val="004782"/>
    <a:srgbClr val="FFFFFF"/>
    <a:srgbClr val="E44A60"/>
    <a:srgbClr val="C8674C"/>
    <a:srgbClr val="E94B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9" autoAdjust="0"/>
    <p:restoredTop sz="91895" autoAdjust="0"/>
  </p:normalViewPr>
  <p:slideViewPr>
    <p:cSldViewPr snapToGrid="0">
      <p:cViewPr varScale="1">
        <p:scale>
          <a:sx n="113" d="100"/>
          <a:sy n="113" d="100"/>
        </p:scale>
        <p:origin x="360" y="96"/>
      </p:cViewPr>
      <p:guideLst>
        <p:guide pos="3840"/>
        <p:guide orient="horz" pos="2160"/>
      </p:guideLst>
    </p:cSldViewPr>
  </p:slideViewPr>
  <p:outlineViewPr>
    <p:cViewPr>
      <p:scale>
        <a:sx n="33" d="100"/>
        <a:sy n="33" d="100"/>
      </p:scale>
      <p:origin x="0" y="-5982"/>
    </p:cViewPr>
  </p:outlineViewPr>
  <p:notesTextViewPr>
    <p:cViewPr>
      <p:scale>
        <a:sx n="3" d="2"/>
        <a:sy n="3" d="2"/>
      </p:scale>
      <p:origin x="0" y="0"/>
    </p:cViewPr>
  </p:notesTextViewPr>
  <p:sorterViewPr>
    <p:cViewPr>
      <p:scale>
        <a:sx n="120" d="100"/>
        <a:sy n="120" d="100"/>
      </p:scale>
      <p:origin x="0" y="-8070"/>
    </p:cViewPr>
  </p:sorterViewPr>
  <p:notesViewPr>
    <p:cSldViewPr snapToGrid="0">
      <p:cViewPr>
        <p:scale>
          <a:sx n="80" d="100"/>
          <a:sy n="80" d="100"/>
        </p:scale>
        <p:origin x="2794" y="-34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NeueHaasGroteskText Std" panose="020B050402020202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r>
              <a:rPr lang="en-US">
                <a:latin typeface="NeueHaasGroteskText Std" panose="020B0504020202020204" pitchFamily="34" charset="0"/>
              </a:rPr>
              <a:t>10/22/2026</a:t>
            </a:r>
            <a:endParaRPr lang="en-US" dirty="0">
              <a:latin typeface="NeueHaasGroteskText Std" panose="020B050402020202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latin typeface="NeueHaasGroteskText Std" panose="020B050402020202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NeueHaasGroteskText Std" panose="020B0504020202020204" pitchFamily="34" charset="0"/>
              </a:rPr>
              <a:t>‹#›</a:t>
            </a:fld>
            <a:endParaRPr lang="en-US" dirty="0">
              <a:latin typeface="NeueHaasGroteskText Std" panose="020B050402020202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NeueHaasGroteskText Std" panose="020B050402020202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NeueHaasGroteskText Std" panose="020B0504020202020204" pitchFamily="34" charset="0"/>
              </a:defRPr>
            </a:lvl1pPr>
          </a:lstStyle>
          <a:p>
            <a:r>
              <a:rPr lang="en-US"/>
              <a:t>10/22/2026</a:t>
            </a:r>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NeueHaasGroteskText Std" panose="020B050402020202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NeueHaasGroteskText Std" panose="020B0504020202020204" pitchFamily="34" charset="0"/>
              </a:defRPr>
            </a:lvl1pPr>
          </a:lstStyle>
          <a:p>
            <a:fld id="{F9F08466-AEA7-4FC0-9459-6A32F61DA297}" type="slidenum">
              <a:rPr lang="en-US" smtClean="0"/>
              <a:pPr/>
              <a:t>‹#›</a:t>
            </a:fld>
            <a:endParaRPr lang="en-US" dirty="0"/>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100" kern="1200">
        <a:solidFill>
          <a:schemeClr val="tx1"/>
        </a:solidFill>
        <a:latin typeface="+mn-lt"/>
        <a:ea typeface="+mn-ea"/>
        <a:cs typeface="+mn-cs"/>
      </a:defRPr>
    </a:lvl2pPr>
    <a:lvl3pPr marL="914400" algn="l" defTabSz="914400" rtl="0" eaLnBrk="1" latinLnBrk="0" hangingPunct="1">
      <a:defRPr sz="1100" kern="1200">
        <a:solidFill>
          <a:schemeClr val="tx1"/>
        </a:solidFill>
        <a:latin typeface="+mn-lt"/>
        <a:ea typeface="+mn-ea"/>
        <a:cs typeface="+mn-cs"/>
      </a:defRPr>
    </a:lvl3pPr>
    <a:lvl4pPr marL="1371600" algn="l" defTabSz="914400" rtl="0" eaLnBrk="1" latinLnBrk="0" hangingPunct="1">
      <a:defRPr sz="1100" kern="1200">
        <a:solidFill>
          <a:schemeClr val="tx1"/>
        </a:solidFill>
        <a:latin typeface="+mn-lt"/>
        <a:ea typeface="+mn-ea"/>
        <a:cs typeface="+mn-cs"/>
      </a:defRPr>
    </a:lvl4pPr>
    <a:lvl5pPr marL="1828800" algn="l" defTabSz="914400" rtl="0" eaLnBrk="1" latinLnBrk="0" hangingPunct="1">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000"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2294831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latin typeface="+mn-lt"/>
              </a:rPr>
              <a:t>Topics-briefly</a:t>
            </a:r>
          </a:p>
          <a:p>
            <a:pPr marL="171450" indent="-171450">
              <a:buFont typeface="Arial" panose="020B0604020202020204" pitchFamily="34" charset="0"/>
              <a:buChar char="•"/>
            </a:pPr>
            <a:r>
              <a:rPr lang="en-US" sz="1000" baseline="0" dirty="0">
                <a:latin typeface="+mn-lt"/>
              </a:rPr>
              <a:t>This presentation focuses mainly on the 2026 Workers’ Compensation System Report, which provides trend data beginning with 2004 on key aspects of Minnesota’s workers’ compensation system, including claims, benefits and costs, vocational rehabilitation, and dispute resolution. Minnesota’s work comp system continues to evolve. There are internal system changes related to benefit levels and medical fee schedules, changes to the PPD schedule, and changes to how PTSD claims are compensated. At the same time, broader economic and labor-force shifts continue to influence the overall environment for the work comp system.</a:t>
            </a:r>
          </a:p>
        </p:txBody>
      </p:sp>
      <p:sp>
        <p:nvSpPr>
          <p:cNvPr id="4" name="Slide Number Placeholder 3"/>
          <p:cNvSpPr>
            <a:spLocks noGrp="1"/>
          </p:cNvSpPr>
          <p:nvPr>
            <p:ph type="sldNum" sz="quarter" idx="5"/>
          </p:nvPr>
        </p:nvSpPr>
        <p:spPr/>
        <p:txBody>
          <a:bodyPr/>
          <a:lstStyle/>
          <a:p>
            <a:fld id="{F9F08466-AEA7-4FC0-9459-6A32F61DA297}" type="slidenum">
              <a:rPr lang="en-US" smtClean="0"/>
              <a:pPr/>
              <a:t>2</a:t>
            </a:fld>
            <a:endParaRPr lang="en-US"/>
          </a:p>
        </p:txBody>
      </p:sp>
    </p:spTree>
    <p:extLst>
      <p:ext uri="{BB962C8B-B14F-4D97-AF65-F5344CB8AC3E}">
        <p14:creationId xmlns:p14="http://schemas.microsoft.com/office/powerpoint/2010/main" val="2872141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p:txBody>
          <a:bodyPr/>
          <a:lstStyle/>
          <a:p>
            <a:endParaRPr lang="en-US" sz="1000" dirty="0">
              <a:latin typeface="+mn-lt"/>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904302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(Computing developed statistics for COVID-19 claims is nearly impossible, as these claims are unlikely to follow the pattern of claims from previous years.)</a:t>
            </a:r>
            <a:endParaRPr lang="en-US" sz="1000" dirty="0"/>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2405631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latin typeface="+mn-lt"/>
              </a:rPr>
              <a:t>Indemnity claim trends spiked between 2020 and 2022 due to COVID‑19, but by 2024, both filed and paid claims returned to their pre‑pandemic trends, as the number of COVID-19 claims declined. The denial rate for non‑COVID claims also remained stable at around 17%, similar to 2023.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latin typeface="+mn-lt"/>
                <a:ea typeface="+mn-ea"/>
                <a:cs typeface="+mn-cs"/>
              </a:rPr>
              <a:t>Filed indemnity claims include all cases in which the worker missed more than three calendar days of work due to injury, even if the request for indemnity benefits was ultimately denied. Paid indemnity claims include any claim in which the injured worker received any type of benefit payment, including claims paid through settlement after an initial denial.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latin typeface="+mn-lt"/>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687745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000" dirty="0"/>
              <a:t>This section will present a broad overview of trends in claims, benefits and costs in the Minnesota workers’ compensation system.</a:t>
            </a:r>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dirty="0"/>
          </a:p>
        </p:txBody>
      </p:sp>
    </p:spTree>
    <p:extLst>
      <p:ext uri="{BB962C8B-B14F-4D97-AF65-F5344CB8AC3E}">
        <p14:creationId xmlns:p14="http://schemas.microsoft.com/office/powerpoint/2010/main" val="864717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DA5A6-CB5D-D73B-4A25-4AB6E894D1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5F05CF-F183-92C8-69A0-13D0D7311DBF}"/>
              </a:ext>
            </a:extLst>
          </p:cNvPr>
          <p:cNvSpPr>
            <a:spLocks noGrp="1" noRot="1" noChangeAspect="1"/>
          </p:cNvSpPr>
          <p:nvPr>
            <p:ph type="sldImg"/>
          </p:nvPr>
        </p:nvSpPr>
        <p:spPr>
          <a:xfrm>
            <a:off x="330200" y="695325"/>
            <a:ext cx="6197600" cy="3487738"/>
          </a:xfrm>
        </p:spPr>
      </p:sp>
      <p:sp>
        <p:nvSpPr>
          <p:cNvPr id="3" name="Notes Placeholder 2">
            <a:extLst>
              <a:ext uri="{FF2B5EF4-FFF2-40B4-BE49-F238E27FC236}">
                <a16:creationId xmlns:a16="http://schemas.microsoft.com/office/drawing/2014/main" id="{C417090D-0FAF-5C56-EBED-C899152DCBD1}"/>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effectLst/>
                <a:ea typeface="Times New Roman" panose="02020603050405020304" pitchFamily="18" charset="0"/>
              </a:rPr>
              <a:t>A starting point for understanding trends in the Minnesota workers’ compensation system is the claim rate — the number of paid claims per 100 full-time-equivalent (FTE) workers. Indemnity claims are claims with monetary benefits that compensate the injured or ill worker for wage loss or permanent functional impairment; these claims typically have medical benefits also. The remainder of claims are called medical-only claims because they only have medical benefits that consist of necessary medical services related to the injury or illness.</a:t>
            </a:r>
            <a:endParaRPr lang="en-US" sz="1000" dirty="0">
              <a:ea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effectLst/>
                <a:ea typeface="Times New Roman" panose="02020603050405020304" pitchFamily="18" charset="0"/>
              </a:rPr>
              <a:t>Over the past twenty years, we’ve seen a steady decline in claim rates across all types—indemnity, medical‑only, and total claims. By 2024, total claim rate was down by 42% from 2004, reaching its lowest point on record. The COVID-19 pandemic created some temporary fluctuations in 2020 through 2022, mainly due to the influx of COVID‑19 claims, which were largely indemnity claims, as well as shifts in the workforce and healthcare utilization. But even with that disruption, the long‑term trend shows a consistent reduction in claim frequency. Downward trend in the total claim rate has been similar to Minnesota’s total reportable case rate from the BLS Survey of Occupational Injuries and Illnesses.</a:t>
            </a:r>
            <a:endParaRPr lang="en-US" sz="1000" dirty="0"/>
          </a:p>
          <a:p>
            <a:pPr marL="628650" lvl="1" indent="-171450">
              <a:buFont typeface="Arial" panose="020B0604020202020204" pitchFamily="34" charset="0"/>
              <a:buChar char="•"/>
            </a:pPr>
            <a:r>
              <a:rPr lang="en-US" sz="1000" kern="1200" dirty="0">
                <a:solidFill>
                  <a:schemeClr val="tx1"/>
                </a:solidFill>
                <a:effectLst/>
                <a:ea typeface="+mn-ea"/>
                <a:cs typeface="+mn-cs"/>
              </a:rPr>
              <a:t>In 2024, there were an estimated 80,700 total paid claims in 2024.</a:t>
            </a:r>
          </a:p>
          <a:p>
            <a:pPr marL="628650" lvl="1" indent="-171450">
              <a:buFont typeface="Arial" panose="020B0604020202020204" pitchFamily="34" charset="0"/>
              <a:buChar char="•"/>
            </a:pPr>
            <a:r>
              <a:rPr lang="en-US" sz="1000" kern="1200" dirty="0">
                <a:solidFill>
                  <a:schemeClr val="tx1"/>
                </a:solidFill>
                <a:effectLst/>
                <a:ea typeface="+mn-ea"/>
                <a:cs typeface="+mn-cs"/>
              </a:rPr>
              <a:t>Of the 20,300 paid indemnity claims in 2024, approximately 340 were COVID-19 claims.</a:t>
            </a:r>
          </a:p>
          <a:p>
            <a:pPr marL="628650" lvl="1" indent="-171450">
              <a:buFont typeface="Arial" panose="020B0604020202020204" pitchFamily="34" charset="0"/>
              <a:buChar char="•"/>
            </a:pPr>
            <a:r>
              <a:rPr lang="en-US" sz="1000" kern="1200" dirty="0">
                <a:solidFill>
                  <a:schemeClr val="tx1"/>
                </a:solidFill>
                <a:effectLst/>
                <a:ea typeface="+mn-ea"/>
                <a:cs typeface="+mn-cs"/>
              </a:rPr>
              <a:t>Indemnity claims typically make up about 25% of all paid claims, with the remainder constituting medical-only claims. These percentages have fluctuated during the pandemic.</a:t>
            </a:r>
            <a:endParaRPr lang="en-US" sz="1000" dirty="0"/>
          </a:p>
        </p:txBody>
      </p:sp>
      <p:sp>
        <p:nvSpPr>
          <p:cNvPr id="6" name="Footer Placeholder 5">
            <a:extLst>
              <a:ext uri="{FF2B5EF4-FFF2-40B4-BE49-F238E27FC236}">
                <a16:creationId xmlns:a16="http://schemas.microsoft.com/office/drawing/2014/main" id="{AD4B0A93-47C8-B1CC-B3BC-A3AC87F29195}"/>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a:extLst>
              <a:ext uri="{FF2B5EF4-FFF2-40B4-BE49-F238E27FC236}">
                <a16:creationId xmlns:a16="http://schemas.microsoft.com/office/drawing/2014/main" id="{5C164E96-4674-CD90-4790-980AAB52C286}"/>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129485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E7ED0-E514-7832-DE7B-04F49020A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8CD4FA-A6A9-1A15-337A-59F0072F71CB}"/>
              </a:ext>
            </a:extLst>
          </p:cNvPr>
          <p:cNvSpPr>
            <a:spLocks noGrp="1" noRot="1" noChangeAspect="1"/>
          </p:cNvSpPr>
          <p:nvPr>
            <p:ph type="sldImg"/>
          </p:nvPr>
        </p:nvSpPr>
        <p:spPr>
          <a:xfrm>
            <a:off x="330200" y="695325"/>
            <a:ext cx="6197600" cy="3487738"/>
          </a:xfrm>
        </p:spPr>
      </p:sp>
      <p:sp>
        <p:nvSpPr>
          <p:cNvPr id="3" name="Notes Placeholder 2">
            <a:extLst>
              <a:ext uri="{FF2B5EF4-FFF2-40B4-BE49-F238E27FC236}">
                <a16:creationId xmlns:a16="http://schemas.microsoft.com/office/drawing/2014/main" id="{395FC594-EE21-8825-F1AD-ACAFF6268550}"/>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Looking at benefits relative to payroll in the voluntary market, we see a steady decline over the last 20 years. In 2004, total benefits per $100 of payroll were about 94 cents. By 2024, that amount dropped to about 49 cents, a reduction of 48%. Both indemnity and medical benefits followed similar downward trends, falling by 41% and 53, respectively. So even as payrolls have grown, benefit costs have become much smaller relative to those payroll levels. Long-term decline in benefits per $100 of payroll also affects premium rates and workers’ compensation system cost relative to payroll, which are discussed in the next slides.</a:t>
            </a:r>
          </a:p>
          <a:p>
            <a:pPr marL="171450" indent="-171450">
              <a:buFont typeface="Arial" panose="020B0604020202020204" pitchFamily="34" charset="0"/>
              <a:buChar char="•"/>
            </a:pPr>
            <a:r>
              <a:rPr lang="en-US" sz="1000" dirty="0">
                <a:latin typeface="+mn-lt"/>
              </a:rPr>
              <a:t>Indemnity and medical benefit percentages in the voluntary market:</a:t>
            </a:r>
          </a:p>
          <a:p>
            <a:pPr marL="628650" lvl="1" indent="-171450">
              <a:buFont typeface="Arial" panose="020B0604020202020204" pitchFamily="34" charset="0"/>
              <a:buChar char="•"/>
            </a:pPr>
            <a:r>
              <a:rPr lang="en-US" sz="1000" dirty="0">
                <a:latin typeface="+mn-lt"/>
              </a:rPr>
              <a:t>In 2024, the indemnity share of total benefits was around 50% and increased from 44% in 2004. Medical benefits share was also around 50% and decreased from 56% of total benefits in 2004.</a:t>
            </a:r>
            <a:endParaRPr lang="en-US" sz="1000" dirty="0"/>
          </a:p>
        </p:txBody>
      </p:sp>
      <p:sp>
        <p:nvSpPr>
          <p:cNvPr id="6" name="Footer Placeholder 5">
            <a:extLst>
              <a:ext uri="{FF2B5EF4-FFF2-40B4-BE49-F238E27FC236}">
                <a16:creationId xmlns:a16="http://schemas.microsoft.com/office/drawing/2014/main" id="{1B7BF3AC-A7B5-CA25-F208-D994F16C50D1}"/>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a:extLst>
              <a:ext uri="{FF2B5EF4-FFF2-40B4-BE49-F238E27FC236}">
                <a16:creationId xmlns:a16="http://schemas.microsoft.com/office/drawing/2014/main" id="{7A2ABD5E-6295-4032-88A5-2891F1AA9118}"/>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531272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2313" y="436563"/>
            <a:ext cx="5557837" cy="3125787"/>
          </a:xfrm>
        </p:spPr>
      </p:sp>
      <p:sp>
        <p:nvSpPr>
          <p:cNvPr id="3" name="Notes Placeholder 2"/>
          <p:cNvSpPr>
            <a:spLocks noGrp="1"/>
          </p:cNvSpPr>
          <p:nvPr>
            <p:ph type="body" idx="1"/>
          </p:nvPr>
        </p:nvSpPr>
        <p:spPr>
          <a:xfrm>
            <a:off x="541420" y="3693695"/>
            <a:ext cx="5931569" cy="5134658"/>
          </a:xfrm>
        </p:spPr>
        <p:txBody>
          <a:bodyPr/>
          <a:lstStyle/>
          <a:p>
            <a:pPr marL="171450" marR="0" lvl="0" indent="-171450" algn="l" defTabSz="914400" rtl="0" eaLnBrk="1" fontAlgn="auto" latinLnBrk="0" hangingPunct="1">
              <a:lnSpc>
                <a:spcPct val="100000"/>
              </a:lnSpc>
              <a:spcBef>
                <a:spcPts val="0"/>
              </a:spcBef>
              <a:spcAft>
                <a:spcPts val="1100"/>
              </a:spcAft>
              <a:buClrTx/>
              <a:buSzTx/>
              <a:buFont typeface="Arial" panose="020B0604020202020204" pitchFamily="34" charset="0"/>
              <a:buChar char="•"/>
              <a:tabLst>
                <a:tab pos="228600" algn="l"/>
              </a:tabLst>
              <a:defRPr/>
            </a:pPr>
            <a:r>
              <a:rPr lang="en-US" sz="1000" b="0" dirty="0">
                <a:effectLst/>
                <a:cs typeface="Calibri" panose="020F0502020204030204" pitchFamily="34" charset="0"/>
              </a:rPr>
              <a:t>System cost relative to payroll continued its long‑term downward trend in 2024. Back in 2004, system costs were about $1.72 per $100 of payroll. By 2024, that figure dropped to $0.83. Estimated total cost was around $1.70 billion in 2024.</a:t>
            </a:r>
          </a:p>
          <a:p>
            <a:pPr marL="171450" marR="0" lvl="0" indent="-171450" algn="l" defTabSz="914400" rtl="0" eaLnBrk="1" fontAlgn="auto" latinLnBrk="0" hangingPunct="1">
              <a:lnSpc>
                <a:spcPct val="100000"/>
              </a:lnSpc>
              <a:spcBef>
                <a:spcPts val="0"/>
              </a:spcBef>
              <a:spcAft>
                <a:spcPts val="1100"/>
              </a:spcAft>
              <a:buClrTx/>
              <a:buSzTx/>
              <a:buFont typeface="Arial" panose="020B0604020202020204" pitchFamily="34" charset="0"/>
              <a:buChar char="•"/>
              <a:tabLst>
                <a:tab pos="228600" algn="l"/>
              </a:tabLst>
              <a:defRPr/>
            </a:pPr>
            <a:r>
              <a:rPr lang="en-US" sz="1000" b="0" dirty="0">
                <a:effectLst/>
                <a:cs typeface="Calibri" panose="020F0502020204030204" pitchFamily="34" charset="0"/>
              </a:rPr>
              <a:t>The cost of Minnesota’s workers’ compensation system per $100 of payroll follows a cycle of about 10 years, partly reflecting a nationwide insurance pricing cycle, with alternating low and high points. Overall, there was a 27% reduction in system cost per $100 of payroll from 2004 to 2024 when comparing two comparable ten‑year periods. </a:t>
            </a:r>
            <a:r>
              <a:rPr lang="en-US" sz="1000" dirty="0"/>
              <a:t>Extrapolated to 20 years, this would be a 46% decrease.</a:t>
            </a:r>
            <a:endParaRPr lang="en-US" sz="1000" b="0" dirty="0">
              <a:effectLst/>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228600" algn="l"/>
              </a:tabLst>
              <a:defRPr/>
            </a:pPr>
            <a:r>
              <a:rPr lang="en-US" sz="1000" b="0" u="sng" dirty="0">
                <a:effectLst/>
                <a:cs typeface="Calibri" panose="020F0502020204030204" pitchFamily="34" charset="0"/>
              </a:rPr>
              <a:t>Background:</a:t>
            </a:r>
          </a:p>
          <a:p>
            <a:pPr marL="274320" indent="-274320">
              <a:spcBef>
                <a:spcPts val="0"/>
              </a:spcBef>
              <a:spcAft>
                <a:spcPts val="0"/>
              </a:spcAft>
              <a:buFont typeface="Arial" panose="020B0604020202020204" pitchFamily="34" charset="0"/>
              <a:buChar char="•"/>
            </a:pPr>
            <a:r>
              <a:rPr lang="en-US" sz="1000" b="0" dirty="0"/>
              <a:t>WC system cost per $100 of payroll includes components for insured and self-insured employers. (Self-insurers are about 25% of the market.)</a:t>
            </a:r>
          </a:p>
          <a:p>
            <a:pPr marL="274320" indent="-274320">
              <a:spcBef>
                <a:spcPts val="0"/>
              </a:spcBef>
              <a:spcAft>
                <a:spcPts val="0"/>
              </a:spcAft>
              <a:buFont typeface="Arial" panose="020B0604020202020204" pitchFamily="34" charset="0"/>
              <a:buChar char="•"/>
            </a:pPr>
            <a:r>
              <a:rPr lang="en-US" sz="1000" b="0" dirty="0"/>
              <a:t>The insured component primarily reflects premiums charged to employers.</a:t>
            </a:r>
            <a:endParaRPr lang="en-US" sz="1000" b="0" strike="sngStrike" dirty="0"/>
          </a:p>
          <a:p>
            <a:pPr marL="274320" indent="-274320">
              <a:spcBef>
                <a:spcPts val="0"/>
              </a:spcBef>
              <a:spcAft>
                <a:spcPts val="0"/>
              </a:spcAft>
              <a:buFont typeface="Arial" panose="020B0604020202020204" pitchFamily="34" charset="0"/>
              <a:buChar char="•"/>
            </a:pPr>
            <a:r>
              <a:rPr lang="en-US" sz="1000" b="0" dirty="0"/>
              <a:t>The self-insured component primarily reflects estimates of claim costs and administrative costs.</a:t>
            </a:r>
          </a:p>
          <a:p>
            <a:pPr marL="274320" indent="-274320">
              <a:spcBef>
                <a:spcPts val="0"/>
              </a:spcBef>
              <a:spcAft>
                <a:spcPts val="0"/>
              </a:spcAft>
              <a:buFont typeface="Arial" panose="020B0604020202020204" pitchFamily="34" charset="0"/>
              <a:buChar char="•"/>
            </a:pPr>
            <a:r>
              <a:rPr lang="en-US" sz="1000" b="0" dirty="0"/>
              <a:t>Since system cost is primarily based on insurance premiums, it reflects claim costs PLUS insurance brokerage, underwriting, claim adjustment, litigation, taxes and assessments, and insurer profits.</a:t>
            </a:r>
          </a:p>
          <a:p>
            <a:pPr marL="274320" indent="-274320">
              <a:spcBef>
                <a:spcPts val="0"/>
              </a:spcBef>
              <a:spcAft>
                <a:spcPts val="0"/>
              </a:spcAft>
              <a:buFont typeface="Arial" panose="020B0604020202020204" pitchFamily="34" charset="0"/>
              <a:buChar char="•"/>
            </a:pPr>
            <a:r>
              <a:rPr lang="en-US" sz="1000" b="0" dirty="0"/>
              <a:t>The trend in system cost per $100 of payroll reflects claim cost trends plus fluctuations in insurer pricing behavior (ratio of premiums to costs)</a:t>
            </a:r>
          </a:p>
          <a:p>
            <a:pPr marL="0" marR="0" lvl="0" indent="0">
              <a:spcBef>
                <a:spcPts val="0"/>
              </a:spcBef>
              <a:spcAft>
                <a:spcPts val="1100"/>
              </a:spcAft>
              <a:buFont typeface="Arial" panose="020B0604020202020204" pitchFamily="34" charset="0"/>
              <a:buNone/>
              <a:tabLst>
                <a:tab pos="228600" algn="l"/>
              </a:tabLst>
            </a:pPr>
            <a:endParaRPr lang="en-US" dirty="0"/>
          </a:p>
        </p:txBody>
      </p:sp>
      <p:sp>
        <p:nvSpPr>
          <p:cNvPr id="6" name="Footer Placeholder 5"/>
          <p:cNvSpPr>
            <a:spLocks noGrp="1"/>
          </p:cNvSpPr>
          <p:nvPr>
            <p:ph type="ftr" sz="quarter" idx="12"/>
          </p:nvPr>
        </p:nvSpPr>
        <p:spPr/>
        <p:txBody>
          <a:bodyPr/>
          <a:lstStyle/>
          <a:p>
            <a:r>
              <a:rPr lang="en-US" dirty="0"/>
              <a:t>Minnesota Dept. of Labor and Industry</a:t>
            </a:r>
          </a:p>
        </p:txBody>
      </p:sp>
      <p:sp>
        <p:nvSpPr>
          <p:cNvPr id="7" name="Slide Number Placeholder 6"/>
          <p:cNvSpPr>
            <a:spLocks noGrp="1"/>
          </p:cNvSpPr>
          <p:nvPr>
            <p:ph type="sldNum" sz="quarter" idx="13"/>
          </p:nvPr>
        </p:nvSpPr>
        <p:spPr/>
        <p:txBody>
          <a:bodyPr/>
          <a:lstStyle/>
          <a:p>
            <a:fld id="{E811AD7B-BA0F-424A-8206-E7A49549FEBA}" type="slidenum">
              <a:rPr lang="en-US" smtClean="0"/>
              <a:t>9</a:t>
            </a:fld>
            <a:endParaRPr lang="en-US" dirty="0"/>
          </a:p>
        </p:txBody>
      </p:sp>
    </p:spTree>
    <p:extLst>
      <p:ext uri="{BB962C8B-B14F-4D97-AF65-F5344CB8AC3E}">
        <p14:creationId xmlns:p14="http://schemas.microsoft.com/office/powerpoint/2010/main" val="3629796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a:xfrm>
            <a:off x="330201" y="4281387"/>
            <a:ext cx="6197600" cy="4319688"/>
          </a:xfrm>
        </p:spPr>
        <p:txBody>
          <a:bodyPr/>
          <a:lstStyle/>
          <a:p>
            <a:pPr marL="171450" indent="-171450">
              <a:buFont typeface="Arial" panose="020B0604020202020204" pitchFamily="34" charset="0"/>
              <a:buChar char="•"/>
            </a:pPr>
            <a:r>
              <a:rPr lang="en-US" sz="1000" dirty="0"/>
              <a:t>In 2024, insurer expenses made up the largest portion of system cost at about 33%, followed by medical benefits at 32% and indemnity benefits at 30%. Smaller components included vocational rehabilitation benefits and state administration. Total benefit payments (with </a:t>
            </a:r>
            <a:r>
              <a:rPr lang="en-US" sz="1000" dirty="0" err="1"/>
              <a:t>voc</a:t>
            </a:r>
            <a:r>
              <a:rPr lang="en-US" sz="1000" dirty="0"/>
              <a:t> rehab included) made up about 64% of the system cost.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effectLst/>
                <a:latin typeface="Calibri" panose="020F0502020204030204" pitchFamily="34" charset="0"/>
                <a:ea typeface="Times New Roman" panose="02020603050405020304" pitchFamily="18" charset="0"/>
                <a:cs typeface="Calibri" panose="020F0502020204030204" pitchFamily="34" charset="0"/>
              </a:rPr>
              <a:t>From 2023 to 2024:</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effectLst/>
                <a:latin typeface="Calibri" panose="020F0502020204030204" pitchFamily="34" charset="0"/>
                <a:ea typeface="Times New Roman" panose="02020603050405020304" pitchFamily="18" charset="0"/>
                <a:cs typeface="Calibri" panose="020F0502020204030204" pitchFamily="34" charset="0"/>
              </a:rPr>
              <a:t>The share of medical benefits went down from 33% to 32%. (this is likely due to the effects of medical fee schedules, including the statutory cuts in hospital outpatient fee schedule that took effect in Oct. 2023 as well as stabilization of prices for nonhospital professional services).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effectLst/>
                <a:latin typeface="Calibri" panose="020F0502020204030204" pitchFamily="34" charset="0"/>
                <a:ea typeface="Times New Roman" panose="02020603050405020304" pitchFamily="18" charset="0"/>
                <a:cs typeface="Calibri" panose="020F0502020204030204" pitchFamily="34" charset="0"/>
              </a:rPr>
              <a:t>The share of indemnity benefits went up from 29% to 30%.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effectLst/>
                <a:latin typeface="Calibri" panose="020F0502020204030204" pitchFamily="34" charset="0"/>
                <a:ea typeface="Times New Roman" panose="02020603050405020304" pitchFamily="18" charset="0"/>
                <a:cs typeface="Calibri" panose="020F0502020204030204" pitchFamily="34" charset="0"/>
              </a:rPr>
              <a:t>The share of insurer expenses, vocational rehabilitation benefits, and state administration remained roughly similar to 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dirty="0">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u="sng" dirty="0">
                <a:effectLst/>
                <a:latin typeface="Calibri" panose="020F0502020204030204" pitchFamily="34" charset="0"/>
                <a:ea typeface="Times New Roman" panose="02020603050405020304" pitchFamily="18" charset="0"/>
                <a:cs typeface="Calibri" panose="020F0502020204030204" pitchFamily="34" charset="0"/>
              </a:rPr>
              <a:t>Background:</a:t>
            </a:r>
          </a:p>
          <a:p>
            <a:pPr marL="171450" marR="0" lvl="0" indent="-171450" algn="l" defTabSz="914400" rtl="0" eaLnBrk="1" fontAlgn="auto" latinLnBrk="0" hangingPunct="1">
              <a:lnSpc>
                <a:spcPct val="100000"/>
              </a:lnSpc>
              <a:spcBef>
                <a:spcPts val="0"/>
              </a:spcBef>
              <a:buClrTx/>
              <a:buSzTx/>
              <a:buFont typeface="Arial" panose="020B0604020202020204" pitchFamily="34" charset="0"/>
              <a:buChar char="•"/>
              <a:tabLst/>
              <a:defRPr/>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Indemnity and medical benefits include those reimbursed through DLI programs (including supplementary and second-injury benefits) and those paid through insurance guaranty entities (the Minnesota Insurance Guaranty Association and the Self-Insurers' Security Fund). Indemnity benefits include those claimant attorney costs that are paid out of indemnity benefits. Indemnity benefits here exclude vocational rehabilitation.</a:t>
            </a:r>
          </a:p>
          <a:p>
            <a:pPr marL="171450" marR="0" lvl="0" indent="-171450">
              <a:lnSpc>
                <a:spcPct val="112000"/>
              </a:lnSpc>
              <a:spcBef>
                <a:spcPts val="0"/>
              </a:spcBef>
              <a:buFont typeface="Arial" panose="020B0604020202020204" pitchFamily="34" charset="0"/>
              <a:buChar char="•"/>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Insurer expenses include underwriting, brokerage, claim adjustment, litigation, general operations, taxes, fees and profit. Litigation costs include defense attorney costs plus those claimant attorney costs that do not come out of indemnity benefits but are paid by the insurer. Excludes assessments on insurers and self-insurers because the benefits and state administration financed with those assessments are counted elsewhere in the figure.</a:t>
            </a:r>
          </a:p>
          <a:p>
            <a:pPr marL="171450" marR="0" lvl="0" indent="-171450">
              <a:lnSpc>
                <a:spcPct val="112000"/>
              </a:lnSpc>
              <a:spcBef>
                <a:spcPts val="0"/>
              </a:spcBef>
              <a:buFont typeface="Arial" panose="020B0604020202020204" pitchFamily="34" charset="0"/>
              <a:buChar char="•"/>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State administration includes costs of workers' compensation functions in DLI, the Office of Administrative Hearings, the Workers' Compensation Court of Appeals and the Department of Commerce, as well as the state share of the cost of Minnesota's OSHA program. Excludes costs of benefit payments reimbursed by the Special Compensation Fund (such as supplementary and second-injury benefits). </a:t>
            </a:r>
          </a:p>
          <a:p>
            <a:pPr marL="171450" indent="-171450">
              <a:buFont typeface="Arial" panose="020B0604020202020204" pitchFamily="34" charset="0"/>
              <a:buChar char="•"/>
            </a:pPr>
            <a:endParaRPr lang="en-US" sz="1000" dirty="0"/>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017734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This section will present additional detail about the indemnity claim and benefit information provided in the earlier section.</a:t>
            </a:r>
            <a:endParaRPr lang="en-US" sz="1000"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11</a:t>
            </a:fld>
            <a:endParaRPr lang="en-US" dirty="0"/>
          </a:p>
        </p:txBody>
      </p:sp>
    </p:spTree>
    <p:extLst>
      <p:ext uri="{BB962C8B-B14F-4D97-AF65-F5344CB8AC3E}">
        <p14:creationId xmlns:p14="http://schemas.microsoft.com/office/powerpoint/2010/main" val="1440452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96900" y="465138"/>
            <a:ext cx="5672138" cy="3190875"/>
          </a:xfrm>
        </p:spPr>
      </p:sp>
      <p:sp>
        <p:nvSpPr>
          <p:cNvPr id="3" name="Notes Placeholder 2"/>
          <p:cNvSpPr>
            <a:spLocks noGrp="1"/>
          </p:cNvSpPr>
          <p:nvPr>
            <p:ph type="body" idx="1"/>
          </p:nvPr>
        </p:nvSpPr>
        <p:spPr>
          <a:xfrm>
            <a:off x="596900" y="3826041"/>
            <a:ext cx="5815933" cy="5002313"/>
          </a:xfrm>
        </p:spPr>
        <p:txBody>
          <a:bodyPr/>
          <a:lstStyle/>
          <a:p>
            <a:pPr marL="171450" indent="-171450">
              <a:buFont typeface="Arial" panose="020B0604020202020204" pitchFamily="34" charset="0"/>
              <a:buChar char="•"/>
            </a:pPr>
            <a:r>
              <a:rPr lang="en-US" sz="1000" b="0" i="0" u="none" strike="noStrike" dirty="0">
                <a:effectLst/>
                <a:latin typeface="+mn-lt"/>
              </a:rPr>
              <a:t>This slide shows how the distribution of different indemnity benefit types have changed over time. (An indemnity claim may have more than one type of benefit paid; therefore, the sum of the percentages for the different benefit types is greater than 100%.)</a:t>
            </a:r>
          </a:p>
          <a:p>
            <a:pPr marL="171450" indent="-171450">
              <a:buFont typeface="Arial" panose="020B0604020202020204" pitchFamily="34" charset="0"/>
              <a:buChar char="•"/>
            </a:pPr>
            <a:r>
              <a:rPr lang="en-US" sz="1000" b="0" i="0" u="none" strike="noStrike" dirty="0">
                <a:effectLst/>
                <a:latin typeface="+mn-lt"/>
              </a:rPr>
              <a:t>In 2024, most indemnity claims - about 87% - involved total disability benefits, with smaller shares receiving TPD, settlements, or PPD benefits. Prior to 2020, trends were relatively stable for most benefit types. </a:t>
            </a:r>
          </a:p>
          <a:p>
            <a:pPr marL="171450" indent="-171450">
              <a:buFont typeface="Arial" panose="020B0604020202020204" pitchFamily="34" charset="0"/>
              <a:buChar char="•"/>
            </a:pPr>
            <a:r>
              <a:rPr lang="en-US" sz="1000" b="0" i="0" u="none" strike="noStrike" dirty="0">
                <a:effectLst/>
                <a:latin typeface="+mn-lt"/>
              </a:rPr>
              <a:t>During the pandemic years, all benefit types fluctuated, especially total disability benefits, which saw a noticeable spike. COVID‑19 claims received almost entirely total disability benefits, which explains the temporary increase in total disability benefits in 2020-2022 while all other benefit types decreased. By 2023 and 2024, these distributions mostly returned to their long‑term pre‑pandemic levels.</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534198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a:xfrm>
            <a:off x="481263" y="4353576"/>
            <a:ext cx="5943599" cy="3487738"/>
          </a:xfrm>
        </p:spPr>
        <p:txBody>
          <a:bodyPr/>
          <a:lstStyle/>
          <a:p>
            <a:pPr marL="171450" indent="-171450">
              <a:buFont typeface="Arial" panose="020B0604020202020204" pitchFamily="34" charset="0"/>
              <a:buChar char="•"/>
            </a:pPr>
            <a:r>
              <a:rPr lang="en-US" sz="1000" dirty="0"/>
              <a:t>This slide shows the estimated average duration of total disability and temporary partial disability benefits. </a:t>
            </a:r>
          </a:p>
          <a:p>
            <a:pPr marL="171450" indent="-171450">
              <a:buFont typeface="Arial" panose="020B0604020202020204" pitchFamily="34" charset="0"/>
              <a:buChar char="•"/>
            </a:pPr>
            <a:r>
              <a:rPr lang="en-US" sz="1000" dirty="0"/>
              <a:t>In 2024, estimated total disability duration was about 13.1 weeks, up from 12.2 weeks in 2023. From 2004 to 2024, total disability duration increased by 33%. In 2024, TPD duration averaged 14.5 weeks, which was just slightly below the 2023 level. Over the last 20 years, TPD duration saw a 12% decrease. </a:t>
            </a:r>
          </a:p>
          <a:p>
            <a:pPr marL="171450" indent="-171450">
              <a:buFont typeface="Arial" panose="020B0604020202020204" pitchFamily="34" charset="0"/>
              <a:buChar char="•"/>
            </a:pPr>
            <a:r>
              <a:rPr lang="en-US" sz="1000" dirty="0"/>
              <a:t>The sharp dip seen around 2020-2022 reflects the large number of short‑duration COVID‑19 claims during the pandemic. As COVID-19 claims declined in 2023-2024, average durations rose again. Longer disability durations in the early post-pandemic period were also affected by more complex claims, rising comorbidities, medical care backlogs after the pandemic, and a tight labor market where many newly hired workers had less experience and were more prone to injury. </a:t>
            </a:r>
          </a:p>
          <a:p>
            <a:pPr marL="171450" indent="-171450">
              <a:buFont typeface="Arial" panose="020B0604020202020204" pitchFamily="34" charset="0"/>
              <a:buChar char="•"/>
            </a:pPr>
            <a:r>
              <a:rPr lang="en-US" sz="1000" dirty="0"/>
              <a:t>(WCRI </a:t>
            </a:r>
            <a:r>
              <a:rPr lang="en-US" sz="1000" dirty="0" err="1"/>
              <a:t>Compscope</a:t>
            </a:r>
            <a:r>
              <a:rPr lang="en-US" sz="1000" dirty="0"/>
              <a:t> Benchmarks report for MN, 2026 Edition show more of a stabilization in TD (TTD+TPD) duration for 2024 claims at one-year maturity, following increases of more than one week per year in the prior two years. However, for claims at 3-year maturity, TD duration was around 14 weeks – slightly below the median of 15 weeks.)</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018161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E62BD-33A3-46F5-7725-8B6B01D9DD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439186-DBF2-648F-D950-73CE7A7A2F76}"/>
              </a:ext>
            </a:extLst>
          </p:cNvPr>
          <p:cNvSpPr>
            <a:spLocks noGrp="1" noRot="1" noChangeAspect="1"/>
          </p:cNvSpPr>
          <p:nvPr>
            <p:ph type="sldImg"/>
          </p:nvPr>
        </p:nvSpPr>
        <p:spPr>
          <a:xfrm>
            <a:off x="330200" y="695325"/>
            <a:ext cx="6197600" cy="3487738"/>
          </a:xfrm>
        </p:spPr>
      </p:sp>
      <p:sp>
        <p:nvSpPr>
          <p:cNvPr id="3" name="Notes Placeholder 2">
            <a:extLst>
              <a:ext uri="{FF2B5EF4-FFF2-40B4-BE49-F238E27FC236}">
                <a16:creationId xmlns:a16="http://schemas.microsoft.com/office/drawing/2014/main" id="{0DFA4193-AE2D-741C-CDC6-45A353FAF5EA}"/>
              </a:ext>
            </a:extLst>
          </p:cNvPr>
          <p:cNvSpPr>
            <a:spLocks noGrp="1"/>
          </p:cNvSpPr>
          <p:nvPr>
            <p:ph type="body" idx="1"/>
          </p:nvPr>
        </p:nvSpPr>
        <p:spPr>
          <a:xfrm>
            <a:off x="624840" y="4395996"/>
            <a:ext cx="5608320" cy="3660458"/>
          </a:xfrm>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effectLst/>
                <a:ea typeface="Times New Roman" panose="02020603050405020304" pitchFamily="18" charset="0"/>
                <a:cs typeface="Times New Roman" panose="02020603050405020304" pitchFamily="18" charset="0"/>
              </a:rPr>
              <a:t>While the SAWW rose 87% during this period, the APIW rose 71%. </a:t>
            </a:r>
            <a:r>
              <a:rPr lang="en-US" sz="1000" b="0" dirty="0">
                <a:effectLst/>
                <a:ea typeface="Times New Roman" panose="02020603050405020304" pitchFamily="18" charset="0"/>
                <a:cs typeface="Calibri" panose="020F0502020204030204" pitchFamily="34" charset="0"/>
              </a:rPr>
              <a:t>The APIW is less than the SAWW because paid claims are more common in lower-wage jobs. </a:t>
            </a:r>
            <a:r>
              <a:rPr lang="en-US" sz="1000" dirty="0">
                <a:effectLst/>
                <a:ea typeface="Times New Roman" panose="02020603050405020304" pitchFamily="18" charset="0"/>
                <a:cs typeface="Times New Roman" panose="02020603050405020304" pitchFamily="18" charset="0"/>
              </a:rPr>
              <a:t>The pre-injury wage of injured workers is the primary basis for weekly wage-replacement benefits. However, from 2020 to 2022, APIW growth (18%) outpaced SAWW growth (9%). The faster growth in the APIW was largely fueled by labor market changes and the increase in COVID-19 claims in the pandemic period. Many workers included in the COVID-19 presumption had higher wages compared with all other workers.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effectLst/>
              <a:ea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effectLst/>
                <a:ea typeface="Times New Roman" panose="02020603050405020304" pitchFamily="18" charset="0"/>
                <a:cs typeface="Times New Roman" panose="02020603050405020304" pitchFamily="18" charset="0"/>
              </a:rPr>
              <a:t>Trends in Average Weekly Benefits: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ea typeface="+mn-ea"/>
                <a:cs typeface="+mn-cs"/>
              </a:rPr>
              <a:t>After adjusting for average wage growth, weekly total disability benefits were estimated to average $859 for workers with 2024 claims. These benefits decreased between 2004 and 2020 with annual fluctuations, but increased 6% between 2020 and 2024. This increase can be attributed to several factors, including higher wages of workers with COVID-19 claims during the pandemic and the statutory increases in the minimum and maximum TTD rates, which took effect in Oct. 2021 and 2024.</a:t>
            </a:r>
            <a:endParaRPr lang="en-US" sz="1000" b="0" kern="1200" dirty="0">
              <a:solidFill>
                <a:schemeClr val="tx1"/>
              </a:solidFill>
              <a:effectLs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effectLst/>
                <a:ea typeface="Times New Roman" panose="02020603050405020304" pitchFamily="18" charset="0"/>
                <a:cs typeface="Calibri" panose="020F0502020204030204" pitchFamily="34" charset="0"/>
              </a:rPr>
              <a:t>Wage-adjusted weekly TPD benefits were estimated to average $405 for workers with 2024 claims. These benefits declined between 2004 and 2015, but steadily increased from 2015 to 2024, with minor annual fluctuations.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p>
        </p:txBody>
      </p:sp>
      <p:sp>
        <p:nvSpPr>
          <p:cNvPr id="6" name="Footer Placeholder 5">
            <a:extLst>
              <a:ext uri="{FF2B5EF4-FFF2-40B4-BE49-F238E27FC236}">
                <a16:creationId xmlns:a16="http://schemas.microsoft.com/office/drawing/2014/main" id="{627A9156-F41C-2E8A-B5B8-DC19DD062EE9}"/>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a:extLst>
              <a:ext uri="{FF2B5EF4-FFF2-40B4-BE49-F238E27FC236}">
                <a16:creationId xmlns:a16="http://schemas.microsoft.com/office/drawing/2014/main" id="{6793ABAB-6522-2685-56E3-1DDE3B16051D}"/>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4167261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0400" y="465138"/>
            <a:ext cx="5522913" cy="3106737"/>
          </a:xfrm>
        </p:spPr>
      </p:sp>
      <p:sp>
        <p:nvSpPr>
          <p:cNvPr id="3" name="Notes Placeholder 2"/>
          <p:cNvSpPr>
            <a:spLocks noGrp="1"/>
          </p:cNvSpPr>
          <p:nvPr>
            <p:ph type="body" idx="1"/>
          </p:nvPr>
        </p:nvSpPr>
        <p:spPr>
          <a:xfrm>
            <a:off x="661737" y="3633536"/>
            <a:ext cx="5522495" cy="5343315"/>
          </a:xfrm>
        </p:spPr>
        <p:txBody>
          <a:bodyPr/>
          <a:lstStyle/>
          <a:p>
            <a:pPr marL="171450" indent="-171450" fontAlgn="t">
              <a:buFont typeface="Arial" panose="020B0604020202020204" pitchFamily="34" charset="0"/>
              <a:buChar char="•"/>
            </a:pPr>
            <a:r>
              <a:rPr lang="en-US" sz="1000" b="0" i="0" kern="1200" dirty="0">
                <a:solidFill>
                  <a:schemeClr val="tx1"/>
                </a:solidFill>
                <a:effectLst/>
                <a:ea typeface="+mn-ea"/>
                <a:cs typeface="+mn-cs"/>
              </a:rPr>
              <a:t>This slide shows average benefits by type, adjusted for wage growth. Average settlement benefits are consistently much higher than total disability, TPD, and PPD benefits. </a:t>
            </a:r>
          </a:p>
          <a:p>
            <a:pPr marL="171450" indent="-171450" fontAlgn="t">
              <a:buFont typeface="Arial" panose="020B0604020202020204" pitchFamily="34" charset="0"/>
              <a:buChar char="•"/>
            </a:pPr>
            <a:r>
              <a:rPr lang="en-US" sz="1000" b="0" i="0" kern="1200" dirty="0">
                <a:solidFill>
                  <a:schemeClr val="tx1"/>
                </a:solidFill>
                <a:effectLst/>
                <a:ea typeface="+mn-ea"/>
                <a:cs typeface="+mn-cs"/>
              </a:rPr>
              <a:t>Looking at the longer‑term changes from 2004 to 2024, total disability benefits increased 33%, matching the increase in total disability duration. TPD benefits declined about 10%, PPD benefits rose 13%, and settlement benefits fell slightly, by about 5%. Trends in total disability and TPD benefits are driven by the trends in average benefit duration and average weekly benefits.</a:t>
            </a:r>
          </a:p>
          <a:p>
            <a:pPr marL="171450" indent="-171450" fontAlgn="t">
              <a:buFont typeface="Arial" panose="020B0604020202020204" pitchFamily="34" charset="0"/>
              <a:buChar char="•"/>
            </a:pPr>
            <a:r>
              <a:rPr lang="en-US" sz="1000" b="0" i="0" kern="1200" dirty="0">
                <a:solidFill>
                  <a:schemeClr val="tx1"/>
                </a:solidFill>
                <a:effectLst/>
                <a:ea typeface="+mn-ea"/>
                <a:cs typeface="+mn-cs"/>
              </a:rPr>
              <a:t>Overall, total disability benefits showed the strongest pandemic‑related impact (as many COVID claims had lower benefits and durations), while the other benefit types stayed relatively stable. Decline in COVID-19 claims, higher wages and statutory changes to benefit rates contributed to increases in total disability benefits and PPD benefits in the post-pandemic period (see next slide).</a:t>
            </a:r>
          </a:p>
          <a:p>
            <a:pPr marL="171450" indent="-171450" fontAlgn="t">
              <a:buFont typeface="Arial" panose="020B0604020202020204" pitchFamily="34" charset="0"/>
              <a:buChar char="•"/>
            </a:pPr>
            <a:r>
              <a:rPr lang="en-US" sz="1000" b="0" i="0" kern="1200" dirty="0">
                <a:solidFill>
                  <a:schemeClr val="tx1"/>
                </a:solidFill>
                <a:effectLst/>
                <a:ea typeface="+mn-ea"/>
                <a:cs typeface="+mn-cs"/>
              </a:rPr>
              <a:t>Peak in settlement data in 2020: </a:t>
            </a:r>
            <a:r>
              <a:rPr lang="en-US" sz="1000" b="0" i="0" u="none" strike="noStrike" kern="1200" baseline="0" dirty="0">
                <a:solidFill>
                  <a:schemeClr val="tx1"/>
                </a:solidFill>
                <a:ea typeface="+mn-ea"/>
                <a:cs typeface="+mn-cs"/>
              </a:rPr>
              <a:t>DLI analysis showed that there was a significant increase in both the number of claims with settlements and in average settlement payments per claim for police and public-sector employees for injury-year 2020. From 2019 to 2020, the number of claims with settlements in the police protection industry tripled. These claims also involved higher average settlement benefits per claim compared to other years.</a:t>
            </a:r>
            <a:endParaRPr lang="en-US" sz="1000" dirty="0">
              <a:effectLst/>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183568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99CC5-27A3-3BF3-85A6-EE8AE6EC9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61ED5-2467-CD51-0F7B-2D0BD3879C62}"/>
              </a:ext>
            </a:extLst>
          </p:cNvPr>
          <p:cNvSpPr>
            <a:spLocks noGrp="1" noRot="1" noChangeAspect="1"/>
          </p:cNvSpPr>
          <p:nvPr>
            <p:ph type="sldImg"/>
          </p:nvPr>
        </p:nvSpPr>
        <p:spPr>
          <a:xfrm>
            <a:off x="422275" y="465138"/>
            <a:ext cx="5894388" cy="3316287"/>
          </a:xfrm>
        </p:spPr>
      </p:sp>
      <p:sp>
        <p:nvSpPr>
          <p:cNvPr id="3" name="Notes Placeholder 2">
            <a:extLst>
              <a:ext uri="{FF2B5EF4-FFF2-40B4-BE49-F238E27FC236}">
                <a16:creationId xmlns:a16="http://schemas.microsoft.com/office/drawing/2014/main" id="{5241FDE4-7299-A35B-7BCB-CEC78F6D580B}"/>
              </a:ext>
            </a:extLst>
          </p:cNvPr>
          <p:cNvSpPr>
            <a:spLocks noGrp="1"/>
          </p:cNvSpPr>
          <p:nvPr>
            <p:ph type="body" idx="1"/>
          </p:nvPr>
        </p:nvSpPr>
        <p:spPr>
          <a:xfrm>
            <a:off x="422275" y="3850105"/>
            <a:ext cx="6165338" cy="5126747"/>
          </a:xfrm>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This slide shows the recent statutory updates to indemnity benefits.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On the left side are the updates to the TTD minimum and maximum weekly benefits. The minimum weekly benefit was raised in 2021 from $130 to 20% of the maximum benefit; the current value effective Oct. 1 is $318.82. Workers with weekly wages between $318.82 and $478.27 will receive the minimum benefit. Workers with wages less than the minimum receive 100% of their wage.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The maximum weekly benefit also increased in 2024 from 102% to 108% of the SAWW, bringing the current max value to $1,594. The maximum weekly benefit increased in 2024, bringing the current value to $1,594. The maximum weekly benefit is available to workers with weekly wages higher than $2,391.20.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Current SAWW (effective Oct. 1, 2026) is $1,476.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On the right side are the changes to PPD benefits. In October 2023, the PPD schedule was revised with different increases depending on the impairment rating, resulting in an overall increase of about 38%. The largest increases were for lower impairment ratings: </a:t>
            </a:r>
          </a:p>
          <a:p>
            <a:pPr marR="0" lvl="1" algn="l" defTabSz="914400" rtl="0" eaLnBrk="1" fontAlgn="auto" latinLnBrk="0" hangingPunct="1">
              <a:lnSpc>
                <a:spcPct val="100000"/>
              </a:lnSpc>
              <a:spcBef>
                <a:spcPts val="500"/>
              </a:spcBef>
              <a:spcAft>
                <a:spcPts val="600"/>
              </a:spcAft>
              <a:buClr>
                <a:srgbClr val="003865"/>
              </a:buClr>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3865"/>
                </a:solidFill>
                <a:effectLst/>
                <a:uLnTx/>
                <a:uFillTx/>
                <a:latin typeface="+mn-lt"/>
                <a:ea typeface="+mn-ea"/>
                <a:cs typeface="+mn-cs"/>
              </a:rPr>
              <a:t>Ratings under 20.5% were increased by 45%; </a:t>
            </a:r>
          </a:p>
          <a:p>
            <a:pPr marR="0" lvl="1" algn="l" defTabSz="914400" rtl="0" eaLnBrk="1" fontAlgn="auto" latinLnBrk="0" hangingPunct="1">
              <a:lnSpc>
                <a:spcPct val="100000"/>
              </a:lnSpc>
              <a:spcBef>
                <a:spcPts val="500"/>
              </a:spcBef>
              <a:spcAft>
                <a:spcPts val="600"/>
              </a:spcAft>
              <a:buClr>
                <a:srgbClr val="003865"/>
              </a:buClr>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3865"/>
                </a:solidFill>
                <a:effectLst/>
                <a:uLnTx/>
                <a:uFillTx/>
                <a:latin typeface="+mn-lt"/>
                <a:ea typeface="+mn-ea"/>
                <a:cs typeface="+mn-cs"/>
              </a:rPr>
              <a:t>Ratings from 20.5% to 30.4% were increased by 40%;</a:t>
            </a:r>
          </a:p>
          <a:p>
            <a:pPr marR="0" lvl="1" algn="l" defTabSz="914400" rtl="0" eaLnBrk="1" fontAlgn="auto" latinLnBrk="0" hangingPunct="1">
              <a:lnSpc>
                <a:spcPct val="100000"/>
              </a:lnSpc>
              <a:spcBef>
                <a:spcPts val="500"/>
              </a:spcBef>
              <a:spcAft>
                <a:spcPts val="600"/>
              </a:spcAft>
              <a:buClr>
                <a:srgbClr val="003865"/>
              </a:buClr>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3865"/>
                </a:solidFill>
                <a:effectLst/>
                <a:uLnTx/>
                <a:uFillTx/>
                <a:latin typeface="+mn-lt"/>
                <a:ea typeface="+mn-ea"/>
                <a:cs typeface="+mn-cs"/>
              </a:rPr>
              <a:t>Ratings from 30.5% to 45.4% were increased by 30%; </a:t>
            </a:r>
          </a:p>
          <a:p>
            <a:pPr marR="0" lvl="1" algn="l" defTabSz="914400" rtl="0" eaLnBrk="1" fontAlgn="auto" latinLnBrk="0" hangingPunct="1">
              <a:lnSpc>
                <a:spcPct val="100000"/>
              </a:lnSpc>
              <a:spcBef>
                <a:spcPts val="500"/>
              </a:spcBef>
              <a:spcAft>
                <a:spcPts val="600"/>
              </a:spcAft>
              <a:buClr>
                <a:srgbClr val="003865"/>
              </a:buClr>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3865"/>
                </a:solidFill>
                <a:effectLst/>
                <a:uLnTx/>
                <a:uFillTx/>
                <a:latin typeface="+mn-lt"/>
                <a:ea typeface="+mn-ea"/>
                <a:cs typeface="+mn-cs"/>
              </a:rPr>
              <a:t>Ratings from 45.5% to 50.4% were increased by 21%;</a:t>
            </a:r>
          </a:p>
          <a:p>
            <a:pPr marR="0" lvl="1" algn="l" defTabSz="914400" rtl="0" eaLnBrk="1" fontAlgn="auto" latinLnBrk="0" hangingPunct="1">
              <a:lnSpc>
                <a:spcPct val="100000"/>
              </a:lnSpc>
              <a:spcBef>
                <a:spcPts val="500"/>
              </a:spcBef>
              <a:spcAft>
                <a:spcPts val="600"/>
              </a:spcAft>
              <a:buClr>
                <a:srgbClr val="003865"/>
              </a:buClr>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3865"/>
                </a:solidFill>
                <a:effectLst/>
                <a:uLnTx/>
                <a:uFillTx/>
                <a:latin typeface="+mn-lt"/>
                <a:ea typeface="+mn-ea"/>
                <a:cs typeface="+mn-cs"/>
              </a:rPr>
              <a:t>Ratings of 50.5% and higher were increased by 5%.</a:t>
            </a:r>
            <a:endParaRPr lang="en-US" sz="10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Then in October 2025, an additional 20% uniform increase took effect.</a:t>
            </a:r>
            <a:endParaRPr lang="en-US" sz="1000" dirty="0">
              <a:effectLst/>
              <a:latin typeface="+mn-lt"/>
              <a:ea typeface="Times New Roman" panose="02020603050405020304" pitchFamily="18" charset="0"/>
              <a:cs typeface="Times New Roman" panose="02020603050405020304" pitchFamily="18" charset="0"/>
            </a:endParaRPr>
          </a:p>
        </p:txBody>
      </p:sp>
      <p:sp>
        <p:nvSpPr>
          <p:cNvPr id="6" name="Footer Placeholder 5">
            <a:extLst>
              <a:ext uri="{FF2B5EF4-FFF2-40B4-BE49-F238E27FC236}">
                <a16:creationId xmlns:a16="http://schemas.microsoft.com/office/drawing/2014/main" id="{99239422-1B88-B9E4-57B5-2EF1D080CD6F}"/>
              </a:ext>
            </a:extLst>
          </p:cNvPr>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a:extLst>
              <a:ext uri="{FF2B5EF4-FFF2-40B4-BE49-F238E27FC236}">
                <a16:creationId xmlns:a16="http://schemas.microsoft.com/office/drawing/2014/main" id="{3C587580-9566-CEE2-6C01-93E66C6173C1}"/>
              </a:ext>
            </a:extLst>
          </p:cNvPr>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294226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This section provides information about vocational rehabilitation services in Minnesota’s workers’ compensation system. </a:t>
            </a:r>
            <a:endParaRPr lang="en-US" sz="1000"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17</a:t>
            </a:fld>
            <a:endParaRPr lang="en-US" dirty="0"/>
          </a:p>
        </p:txBody>
      </p:sp>
    </p:spTree>
    <p:extLst>
      <p:ext uri="{BB962C8B-B14F-4D97-AF65-F5344CB8AC3E}">
        <p14:creationId xmlns:p14="http://schemas.microsoft.com/office/powerpoint/2010/main" val="827626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1950" y="465138"/>
            <a:ext cx="6197600" cy="3487737"/>
          </a:xfrm>
        </p:spPr>
      </p:sp>
      <p:sp>
        <p:nvSpPr>
          <p:cNvPr id="3" name="Notes Placeholder 2"/>
          <p:cNvSpPr>
            <a:spLocks noGrp="1"/>
          </p:cNvSpPr>
          <p:nvPr>
            <p:ph type="body" idx="1"/>
          </p:nvPr>
        </p:nvSpPr>
        <p:spPr>
          <a:xfrm>
            <a:off x="656590" y="4061910"/>
            <a:ext cx="5608320" cy="4157642"/>
          </a:xfrm>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Only a handful of workers with COVID-19 claims have received voc rehab benefits.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2576531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a:xfrm>
            <a:off x="701040" y="4445317"/>
            <a:ext cx="5608320" cy="3660458"/>
          </a:xfrm>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14074252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983385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657094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a:xfrm>
            <a:off x="565484" y="4427621"/>
            <a:ext cx="5743876" cy="3706729"/>
          </a:xfrm>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ea typeface="+mn-ea"/>
                <a:cs typeface="+mn-cs"/>
              </a:rPr>
              <a:t>For plan closures in 2025, the median cost of vocational rehabilitation services for participants returning to work with their pre-injury employer ($5,383) was 57% of the vocational rehabilitation cost of workers going to a different employer ($9,434) and 64% of the cost for workers not returning to work at plan closure ($8,461).</a:t>
            </a:r>
          </a:p>
          <a:p>
            <a:pPr marL="0" indent="0">
              <a:buFont typeface="Arial" panose="020B0604020202020204" pitchFamily="34" charset="0"/>
              <a:buNone/>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406232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This section presents statistics about dispute filings for all claims and for dispute-resolution activities at the MN Department of Labor and Industry.</a:t>
            </a:r>
            <a:endParaRPr lang="en-US" sz="1000"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23</a:t>
            </a:fld>
            <a:endParaRPr lang="en-US" dirty="0"/>
          </a:p>
        </p:txBody>
      </p:sp>
    </p:spTree>
    <p:extLst>
      <p:ext uri="{BB962C8B-B14F-4D97-AF65-F5344CB8AC3E}">
        <p14:creationId xmlns:p14="http://schemas.microsoft.com/office/powerpoint/2010/main" val="3050935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465138"/>
            <a:ext cx="5889625" cy="3313112"/>
          </a:xfrm>
        </p:spPr>
      </p:sp>
      <p:sp>
        <p:nvSpPr>
          <p:cNvPr id="3" name="Notes Placeholder 2"/>
          <p:cNvSpPr>
            <a:spLocks noGrp="1"/>
          </p:cNvSpPr>
          <p:nvPr>
            <p:ph type="body" idx="1"/>
          </p:nvPr>
        </p:nvSpPr>
        <p:spPr>
          <a:xfrm>
            <a:off x="701040" y="3908809"/>
            <a:ext cx="5750002" cy="5024176"/>
          </a:xfrm>
        </p:spPr>
        <p:txBody>
          <a:bodyPr/>
          <a:lstStyle/>
          <a:p>
            <a:pPr marL="171450" indent="-171450">
              <a:buFont typeface="Arial" panose="020B0604020202020204" pitchFamily="34" charset="0"/>
              <a:buChar char="•"/>
            </a:pPr>
            <a:r>
              <a:rPr lang="en-US" sz="1000" dirty="0"/>
              <a:t>Less emphasis on COVID from 2024 onward. </a:t>
            </a:r>
            <a:endParaRPr lang="en-US" dirty="0"/>
          </a:p>
          <a:p>
            <a:pPr marL="0" indent="0">
              <a:buFont typeface="Arial" panose="020B0604020202020204" pitchFamily="34" charset="0"/>
              <a:buNone/>
            </a:pPr>
            <a:endParaRPr lang="en-US" dirty="0"/>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4079572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0075" y="695325"/>
            <a:ext cx="5657850" cy="3182938"/>
          </a:xfrm>
        </p:spPr>
      </p:sp>
      <p:sp>
        <p:nvSpPr>
          <p:cNvPr id="3" name="Notes Placeholder 2"/>
          <p:cNvSpPr>
            <a:spLocks noGrp="1"/>
          </p:cNvSpPr>
          <p:nvPr>
            <p:ph type="body" idx="1"/>
          </p:nvPr>
        </p:nvSpPr>
        <p:spPr>
          <a:xfrm>
            <a:off x="701040" y="4107153"/>
            <a:ext cx="5608320" cy="4493921"/>
          </a:xfrm>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7565448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000" dirty="0"/>
              <a:t>The figure on the right shows that most scheduled medical and rehab conferences are not held, while more than 80% of mediations are held. Some of the disputes originally scheduled as conferences became mediations.</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5395386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66750"/>
            <a:ext cx="6197600" cy="3487738"/>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ea typeface="+mn-ea"/>
                <a:cs typeface="+mn-cs"/>
              </a:rPr>
              <a:t>The percentage of noncertified rehabilitation requests resolved by intervention during the certification process dipped from 60% in 2018 to 55% in 2020. Since then, it has steadily increased, reaching 69% in 2025.</a:t>
            </a:r>
            <a:endParaRPr lang="en-US" sz="1000" dirty="0">
              <a:effectLst/>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5834182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5325"/>
            <a:ext cx="6197600" cy="3487738"/>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For medical requests, the median time to the first scheduled conference dropped from 64 days in 2004 to 37 days in 2013, and then increased to 69 days in 2024. </a:t>
            </a:r>
          </a:p>
          <a:p>
            <a:pPr marL="171450" indent="-171450">
              <a:buFont typeface="Arial" panose="020B0604020202020204" pitchFamily="34" charset="0"/>
              <a:buChar char="•"/>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For rehabilitation requests, the median time to the first scheduled conference dropped from 63 days in 2004 to 20 days in 2014, and has since increased to 31 days in 2024</a:t>
            </a:r>
          </a:p>
        </p:txBody>
      </p:sp>
      <p:sp>
        <p:nvSpPr>
          <p:cNvPr id="6" name="Footer Placeholder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rPr>
              <a:t>Minnesota Dept. of Labor and Industry</a:t>
            </a: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1AD7B-BA0F-424A-8206-E7A49549FEBA}" type="slidenum">
              <a:rPr kumimoji="0" lang="en-US" sz="1200" b="0" i="0" u="none" strike="noStrike" kern="1200" cap="none" spc="0" normalizeH="0" baseline="0" noProof="0" smtClean="0">
                <a:ln>
                  <a:noFill/>
                </a:ln>
                <a:solidFill>
                  <a:prstClr val="black"/>
                </a:solidFill>
                <a:effectLst/>
                <a:uLnTx/>
                <a:uFillTx/>
                <a:latin typeface="NeueHaasGroteskText Std" panose="020B05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NeueHaasGroteskText Std" panose="020B0504020202020204" pitchFamily="34" charset="0"/>
              <a:ea typeface="+mn-ea"/>
              <a:cs typeface="+mn-cs"/>
            </a:endParaRPr>
          </a:p>
        </p:txBody>
      </p:sp>
    </p:spTree>
    <p:extLst>
      <p:ext uri="{BB962C8B-B14F-4D97-AF65-F5344CB8AC3E}">
        <p14:creationId xmlns:p14="http://schemas.microsoft.com/office/powerpoint/2010/main" val="3286691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F08466-AEA7-4FC0-9459-6A32F61DA297}" type="slidenum">
              <a:rPr lang="en-US" smtClean="0"/>
              <a:pPr/>
              <a:t>29</a:t>
            </a:fld>
            <a:endParaRPr lang="en-US" dirty="0"/>
          </a:p>
        </p:txBody>
      </p:sp>
    </p:spTree>
    <p:extLst>
      <p:ext uri="{BB962C8B-B14F-4D97-AF65-F5344CB8AC3E}">
        <p14:creationId xmlns:p14="http://schemas.microsoft.com/office/powerpoint/2010/main" val="635552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30</a:t>
            </a:fld>
            <a:endParaRPr lang="en-US" dirty="0"/>
          </a:p>
        </p:txBody>
      </p:sp>
    </p:spTree>
    <p:extLst>
      <p:ext uri="{BB962C8B-B14F-4D97-AF65-F5344CB8AC3E}">
        <p14:creationId xmlns:p14="http://schemas.microsoft.com/office/powerpoint/2010/main" val="2794109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3477837"/>
            <a:ext cx="12192000" cy="1295182"/>
          </a:xfrm>
          <a:solidFill>
            <a:schemeClr val="accent1"/>
          </a:solidFill>
        </p:spPr>
        <p:txBody>
          <a:bodyPr wrap="square" lIns="182880" tIns="91440" rIns="182880" bIns="91440" anchor="ctr">
            <a:normAutofit/>
          </a:bodyPr>
          <a:lstStyle>
            <a:lvl1pPr algn="ctr">
              <a:defRPr sz="3600">
                <a:solidFill>
                  <a:schemeClr val="bg1"/>
                </a:solidFill>
              </a:defRPr>
            </a:lvl1pPr>
          </a:lstStyle>
          <a:p>
            <a:r>
              <a:rPr lang="en-US"/>
              <a:t>Click to enter the slideshow title</a:t>
            </a:r>
          </a:p>
        </p:txBody>
      </p:sp>
      <p:sp>
        <p:nvSpPr>
          <p:cNvPr id="3" name="Rectangle 2"/>
          <p:cNvSpPr/>
          <p:nvPr userDrawn="1"/>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041204"/>
            <a:ext cx="6587067" cy="1097128"/>
          </a:xfrm>
        </p:spPr>
        <p:txBody>
          <a:bodyPr>
            <a:normAutofit/>
          </a:bodyPr>
          <a:lstStyle>
            <a:lvl1pPr marL="0" indent="0" algn="ctr">
              <a:spcBef>
                <a:spcPts val="0"/>
              </a:spcBef>
              <a:buNone/>
              <a:defRPr sz="1800" baseline="0"/>
            </a:lvl1pPr>
          </a:lstStyle>
          <a:p>
            <a:r>
              <a:rPr lang="en-US" sz="1800" err="1"/>
              <a:t>Firstname</a:t>
            </a:r>
            <a:r>
              <a:rPr lang="en-US" sz="1800"/>
              <a:t> </a:t>
            </a:r>
            <a:r>
              <a:rPr lang="en-US" sz="1800" err="1"/>
              <a:t>Lastname</a:t>
            </a:r>
            <a:r>
              <a:rPr lang="en-US" sz="1800"/>
              <a:t> | Job Title</a:t>
            </a:r>
          </a:p>
          <a:p>
            <a:r>
              <a:rPr lang="en-US" sz="1800"/>
              <a:t>Date</a:t>
            </a:r>
            <a:endParaRPr lang="en-US"/>
          </a:p>
        </p:txBody>
      </p:sp>
      <p:pic>
        <p:nvPicPr>
          <p:cNvPr id="10" name="Picture 9"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83322" y="5724327"/>
            <a:ext cx="3183297" cy="927174"/>
          </a:xfrm>
          <a:prstGeom prst="rect">
            <a:avLst/>
          </a:prstGeom>
        </p:spPr>
      </p:pic>
      <p:sp>
        <p:nvSpPr>
          <p:cNvPr id="9" name="Footer Placeholder 4"/>
          <p:cNvSpPr>
            <a:spLocks noGrp="1"/>
          </p:cNvSpPr>
          <p:nvPr>
            <p:ph type="ftr" sz="quarter" idx="3"/>
          </p:nvPr>
        </p:nvSpPr>
        <p:spPr bwMode="black">
          <a:xfrm>
            <a:off x="6253560" y="6138332"/>
            <a:ext cx="5587647" cy="365125"/>
          </a:xfrm>
          <a:prstGeom prst="rect">
            <a:avLst/>
          </a:prstGeom>
        </p:spPr>
        <p:txBody>
          <a:bodyPr anchor="b"/>
          <a:lstStyle>
            <a:lvl1pPr algn="r">
              <a:defRPr sz="1200">
                <a:solidFill>
                  <a:schemeClr val="tx2"/>
                </a:solidFill>
              </a:defRPr>
            </a:lvl1pPr>
          </a:lstStyle>
          <a:p>
            <a:endParaRPr lang="en-US" dirty="0"/>
          </a:p>
        </p:txBody>
      </p:sp>
      <p:sp>
        <p:nvSpPr>
          <p:cNvPr id="6" name="Picture Placeholder 5"/>
          <p:cNvSpPr>
            <a:spLocks noGrp="1"/>
          </p:cNvSpPr>
          <p:nvPr>
            <p:ph type="pic" sz="quarter" idx="17"/>
          </p:nvPr>
        </p:nvSpPr>
        <p:spPr bwMode="gray">
          <a:xfrm>
            <a:off x="0" y="0"/>
            <a:ext cx="12192000" cy="3380732"/>
          </a:xfrm>
        </p:spPr>
        <p:txBody>
          <a:bodyPr/>
          <a:lstStyle/>
          <a:p>
            <a:r>
              <a:rPr lang="en-US" dirty="0"/>
              <a:t>Click icon to add picture</a:t>
            </a:r>
          </a:p>
        </p:txBody>
      </p:sp>
    </p:spTree>
    <p:extLst>
      <p:ext uri="{BB962C8B-B14F-4D97-AF65-F5344CB8AC3E}">
        <p14:creationId xmlns:p14="http://schemas.microsoft.com/office/powerpoint/2010/main" val="1788824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Logo Only)">
    <p:bg bwMode="gray">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2"/>
          </a:solidFill>
        </p:spPr>
        <p:txBody>
          <a:bodyPr wrap="square" lIns="182880" tIns="91440" rIns="182880" bIns="91440" spcCol="0" anchor="ctr">
            <a:normAutofit/>
          </a:bodyPr>
          <a:lstStyle>
            <a:lvl1pPr algn="ctr">
              <a:lnSpc>
                <a:spcPct val="90000"/>
              </a:lnSpc>
              <a:defRPr sz="3600" baseline="0">
                <a:solidFill>
                  <a:schemeClr val="tx1"/>
                </a:solidFill>
              </a:defRPr>
            </a:lvl1pPr>
          </a:lstStyle>
          <a:p>
            <a:r>
              <a:rPr lang="en-US"/>
              <a:t>Click to enter the slideshow title</a:t>
            </a:r>
          </a:p>
        </p:txBody>
      </p:sp>
      <p:sp>
        <p:nvSpPr>
          <p:cNvPr id="3" name="Rectangle 2"/>
          <p:cNvSpPr/>
          <p:nvPr userDrawn="1"/>
        </p:nvSpPr>
        <p:spPr bwMode="auto">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err="1"/>
              <a:t>Firstname</a:t>
            </a:r>
            <a:r>
              <a:rPr lang="en-US" sz="1800"/>
              <a:t> </a:t>
            </a:r>
            <a:r>
              <a:rPr lang="en-US" sz="1800" err="1"/>
              <a:t>Lastname</a:t>
            </a:r>
            <a:r>
              <a:rPr lang="en-US" sz="1800"/>
              <a:t> | Job Title</a:t>
            </a:r>
          </a:p>
          <a:p>
            <a:r>
              <a:rPr lang="en-US" sz="1800"/>
              <a:t>Date</a:t>
            </a:r>
            <a:endParaRPr lang="en-US"/>
          </a:p>
        </p:txBody>
      </p:sp>
      <p:sp>
        <p:nvSpPr>
          <p:cNvPr id="18" name="Date Placeholder 17"/>
          <p:cNvSpPr>
            <a:spLocks noGrp="1"/>
          </p:cNvSpPr>
          <p:nvPr>
            <p:ph type="dt" sz="half" idx="15"/>
          </p:nvPr>
        </p:nvSpPr>
        <p:spPr bwMode="black"/>
        <p:txBody>
          <a:bodyPr/>
          <a:lstStyle/>
          <a:p>
            <a:endParaRPr lang="en-US" dirty="0"/>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697389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Logo Only)">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1"/>
          </a:solidFill>
        </p:spPr>
        <p:txBody>
          <a:bodyPr wrap="square" lIns="182880" tIns="91440" rIns="182880" bIns="91440" spcCol="0" anchor="ctr">
            <a:normAutofit/>
          </a:bodyPr>
          <a:lstStyle>
            <a:lvl1pPr algn="ctr">
              <a:lnSpc>
                <a:spcPct val="90000"/>
              </a:lnSpc>
              <a:defRPr sz="3600" baseline="0">
                <a:solidFill>
                  <a:schemeClr val="bg1"/>
                </a:solidFill>
              </a:defRPr>
            </a:lvl1pPr>
          </a:lstStyle>
          <a:p>
            <a:r>
              <a:rPr lang="en-US"/>
              <a:t>Click to enter the slideshow title</a:t>
            </a:r>
          </a:p>
        </p:txBody>
      </p:sp>
      <p:sp>
        <p:nvSpPr>
          <p:cNvPr id="3" name="Rectangle 2"/>
          <p:cNvSpPr/>
          <p:nvPr userDrawn="1"/>
        </p:nvSpPr>
        <p:spPr bwMode="auto">
          <a:xfrm>
            <a:off x="-2641909" y="5414457"/>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903062"/>
          </a:xfrm>
        </p:spPr>
        <p:txBody>
          <a:bodyPr>
            <a:normAutofit/>
          </a:bodyPr>
          <a:lstStyle>
            <a:lvl1pPr marL="0" indent="0" algn="ctr">
              <a:spcBef>
                <a:spcPts val="0"/>
              </a:spcBef>
              <a:spcAft>
                <a:spcPts val="1000"/>
              </a:spcAft>
              <a:buNone/>
              <a:defRPr sz="1800" baseline="0"/>
            </a:lvl1pPr>
          </a:lstStyle>
          <a:p>
            <a:r>
              <a:rPr lang="en-US" sz="1800" err="1"/>
              <a:t>Firstname</a:t>
            </a:r>
            <a:r>
              <a:rPr lang="en-US" sz="1800"/>
              <a:t> </a:t>
            </a:r>
            <a:r>
              <a:rPr lang="en-US" sz="1800" err="1"/>
              <a:t>Lastname</a:t>
            </a:r>
            <a:r>
              <a:rPr lang="en-US" sz="1800"/>
              <a:t> | Job Title</a:t>
            </a:r>
          </a:p>
          <a:p>
            <a:r>
              <a:rPr lang="en-US" sz="1800"/>
              <a:t>Date</a:t>
            </a:r>
            <a:endParaRPr lang="en-US"/>
          </a:p>
        </p:txBody>
      </p:sp>
      <p:sp>
        <p:nvSpPr>
          <p:cNvPr id="18" name="Date Placeholder 17"/>
          <p:cNvSpPr>
            <a:spLocks noGrp="1"/>
          </p:cNvSpPr>
          <p:nvPr>
            <p:ph type="dt" sz="half" idx="15"/>
          </p:nvPr>
        </p:nvSpPr>
        <p:spPr bwMode="black">
          <a:xfrm>
            <a:off x="10994979" y="6404753"/>
            <a:ext cx="988865" cy="286386"/>
          </a:xfrm>
        </p:spPr>
        <p:txBody>
          <a:bodyPr/>
          <a:lstStyle/>
          <a:p>
            <a:endParaRPr lang="en-US" dirty="0"/>
          </a:p>
        </p:txBody>
      </p:sp>
      <p:sp>
        <p:nvSpPr>
          <p:cNvPr id="19" name="Slide Number Placeholder 18"/>
          <p:cNvSpPr>
            <a:spLocks noGrp="1"/>
          </p:cNvSpPr>
          <p:nvPr>
            <p:ph type="sldNum" sz="quarter" idx="16"/>
          </p:nvPr>
        </p:nvSpPr>
        <p:spPr bwMode="black">
          <a:xfrm>
            <a:off x="10382178" y="6326014"/>
            <a:ext cx="452244" cy="365125"/>
          </a:xfrm>
        </p:spPr>
        <p:txBody>
          <a:bodyPr/>
          <a:lstStyle/>
          <a:p>
            <a:fld id="{48F63A3B-78C7-47BE-AE5E-E10140E04643}" type="slidenum">
              <a:rPr lang="en-US" smtClean="0"/>
              <a:pPr/>
              <a:t>‹#›</a:t>
            </a:fld>
            <a:endParaRPr lang="en-US" dirty="0"/>
          </a:p>
        </p:txBody>
      </p:sp>
      <p:pic>
        <p:nvPicPr>
          <p:cNvPr id="10" name="Picture 9"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137991" y="1193277"/>
            <a:ext cx="6296026" cy="1833794"/>
          </a:xfrm>
          <a:prstGeom prst="rect">
            <a:avLst/>
          </a:prstGeom>
        </p:spPr>
      </p:pic>
    </p:spTree>
    <p:extLst>
      <p:ext uri="{BB962C8B-B14F-4D97-AF65-F5344CB8AC3E}">
        <p14:creationId xmlns:p14="http://schemas.microsoft.com/office/powerpoint/2010/main" val="3368119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bwMode="auto">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a:t>Agenda</a:t>
            </a:r>
          </a:p>
        </p:txBody>
      </p:sp>
      <p:sp>
        <p:nvSpPr>
          <p:cNvPr id="12" name="Table Placeholder 9"/>
          <p:cNvSpPr>
            <a:spLocks noGrp="1"/>
          </p:cNvSpPr>
          <p:nvPr>
            <p:ph type="tbl" sz="quarter" idx="13"/>
          </p:nvPr>
        </p:nvSpPr>
        <p:spPr bwMode="gray">
          <a:xfrm>
            <a:off x="838200" y="1335088"/>
            <a:ext cx="10515600" cy="4841875"/>
          </a:xfrm>
        </p:spPr>
        <p:txBody>
          <a:bodyPr/>
          <a:lstStyle/>
          <a:p>
            <a:r>
              <a:rPr lang="en-US" dirty="0"/>
              <a:t>Click icon to add table</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
        <p:nvSpPr>
          <p:cNvPr id="10"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7996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auto">
          <a:xfrm>
            <a:off x="0" y="4188564"/>
            <a:ext cx="12192000" cy="1199223"/>
          </a:xfrm>
          <a:solidFill>
            <a:schemeClr val="accent1"/>
          </a:solidFill>
        </p:spPr>
        <p:txBody>
          <a:bodyPr anchor="ctr">
            <a:normAutofit/>
          </a:bodyPr>
          <a:lstStyle>
            <a:lvl1pPr algn="ctr">
              <a:defRPr sz="3600">
                <a:solidFill>
                  <a:schemeClr val="bg1"/>
                </a:solidFill>
              </a:defRPr>
            </a:lvl1pPr>
          </a:lstStyle>
          <a:p>
            <a:r>
              <a:rPr lang="en-US"/>
              <a:t>Click to edit section title</a:t>
            </a:r>
          </a:p>
        </p:txBody>
      </p:sp>
      <p:sp>
        <p:nvSpPr>
          <p:cNvPr id="3" name="Rectangle 2"/>
          <p:cNvSpPr/>
          <p:nvPr userDrawn="1"/>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2" name="Text Placeholder 10"/>
          <p:cNvSpPr>
            <a:spLocks noGrp="1"/>
          </p:cNvSpPr>
          <p:nvPr>
            <p:ph type="body" sz="quarter" idx="14" hasCustomPrompt="1"/>
          </p:nvPr>
        </p:nvSpPr>
        <p:spPr bwMode="black">
          <a:xfrm>
            <a:off x="2802467" y="5644884"/>
            <a:ext cx="6587067" cy="440970"/>
          </a:xfrm>
        </p:spPr>
        <p:txBody>
          <a:bodyPr>
            <a:normAutofit/>
          </a:bodyPr>
          <a:lstStyle>
            <a:lvl1pPr marL="0" indent="0" algn="ctr">
              <a:buNone/>
              <a:defRPr sz="1800" baseline="0"/>
            </a:lvl1pPr>
          </a:lstStyle>
          <a:p>
            <a:r>
              <a:rPr lang="en-US" sz="1800" err="1"/>
              <a:t>Firstname</a:t>
            </a:r>
            <a:r>
              <a:rPr lang="en-US" sz="1800"/>
              <a:t> </a:t>
            </a:r>
            <a:r>
              <a:rPr lang="en-US" sz="1800" err="1"/>
              <a:t>Lastname</a:t>
            </a:r>
            <a:r>
              <a:rPr lang="en-US" sz="1800"/>
              <a:t> | Job Title</a:t>
            </a:r>
          </a:p>
        </p:txBody>
      </p:sp>
      <p:sp>
        <p:nvSpPr>
          <p:cNvPr id="11" name="Picture Placeholder 2"/>
          <p:cNvSpPr>
            <a:spLocks noGrp="1"/>
          </p:cNvSpPr>
          <p:nvPr>
            <p:ph type="pic" sz="quarter" idx="13" hasCustomPrompt="1"/>
          </p:nvPr>
        </p:nvSpPr>
        <p:spPr bwMode="gray">
          <a:xfrm>
            <a:off x="0" y="1789113"/>
            <a:ext cx="12192000" cy="2298700"/>
          </a:xfrm>
        </p:spPr>
        <p:txBody>
          <a:bodyPr/>
          <a:lstStyle/>
          <a:p>
            <a:r>
              <a:rPr lang="en-US" dirty="0"/>
              <a:t>Click Icon to add picture</a:t>
            </a:r>
          </a:p>
        </p:txBody>
      </p:sp>
      <p:sp>
        <p:nvSpPr>
          <p:cNvPr id="18" name="Date Placeholder 17"/>
          <p:cNvSpPr>
            <a:spLocks noGrp="1"/>
          </p:cNvSpPr>
          <p:nvPr>
            <p:ph type="dt" sz="half" idx="15"/>
          </p:nvPr>
        </p:nvSpPr>
        <p:spPr bwMode="black"/>
        <p:txBody>
          <a:bodyPr/>
          <a:lstStyle/>
          <a:p>
            <a:endParaRPr lang="en-US" dirty="0"/>
          </a:p>
        </p:txBody>
      </p:sp>
      <p:sp>
        <p:nvSpPr>
          <p:cNvPr id="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19" name="Slide Number Placeholder 18"/>
          <p:cNvSpPr>
            <a:spLocks noGrp="1"/>
          </p:cNvSpPr>
          <p:nvPr>
            <p:ph type="sldNum" sz="quarter" idx="16"/>
          </p:nvPr>
        </p:nvSpPr>
        <p:spPr bwMode="black"/>
        <p:txBody>
          <a:bodyPr/>
          <a:lstStyle/>
          <a:p>
            <a:fld id="{48F63A3B-78C7-47BE-AE5E-E10140E04643}" type="slidenum">
              <a:rPr lang="en-US" smtClean="0"/>
              <a:pPr/>
              <a:t>‹#›</a:t>
            </a:fld>
            <a:endParaRPr lang="en-US" dirty="0"/>
          </a:p>
        </p:txBody>
      </p:sp>
      <p:pic>
        <p:nvPicPr>
          <p:cNvPr id="13" name="Picture 12"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24852" y="461870"/>
            <a:ext cx="3183297" cy="927174"/>
          </a:xfrm>
          <a:prstGeom prst="rect">
            <a:avLst/>
          </a:prstGeom>
        </p:spPr>
      </p:pic>
    </p:spTree>
    <p:extLst>
      <p:ext uri="{BB962C8B-B14F-4D97-AF65-F5344CB8AC3E}">
        <p14:creationId xmlns:p14="http://schemas.microsoft.com/office/powerpoint/2010/main" val="2082250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3" name="Content Placeholder 2"/>
          <p:cNvSpPr>
            <a:spLocks noGrp="1"/>
          </p:cNvSpPr>
          <p:nvPr>
            <p:ph idx="1"/>
          </p:nvPr>
        </p:nvSpPr>
        <p:spPr bwMode="black"/>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pic>
        <p:nvPicPr>
          <p:cNvPr id="13" name="Picture 12"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Tree>
    <p:extLst>
      <p:ext uri="{BB962C8B-B14F-4D97-AF65-F5344CB8AC3E}">
        <p14:creationId xmlns:p14="http://schemas.microsoft.com/office/powerpoint/2010/main" val="353249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10" name="Rectangle 9"/>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accent2"/>
              </a:solidFill>
            </a:endParaRPr>
          </a:p>
        </p:txBody>
      </p:sp>
      <p:sp>
        <p:nvSpPr>
          <p:cNvPr id="13"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pic>
        <p:nvPicPr>
          <p:cNvPr id="14" name="Picture 13"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Tree>
    <p:extLst>
      <p:ext uri="{BB962C8B-B14F-4D97-AF65-F5344CB8AC3E}">
        <p14:creationId xmlns:p14="http://schemas.microsoft.com/office/powerpoint/2010/main" val="716610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bwMode="auto">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3" name="Content Placeholder 2"/>
          <p:cNvSpPr>
            <a:spLocks noGrp="1"/>
          </p:cNvSpPr>
          <p:nvPr>
            <p:ph idx="1"/>
          </p:nvPr>
        </p:nvSpPr>
        <p:spPr bwMode="auto">
          <a:xfrm>
            <a:off x="838200" y="1335281"/>
            <a:ext cx="10515600" cy="4841682"/>
          </a:xfrm>
          <a:solidFill>
            <a:schemeClr val="bg1"/>
          </a:solidFill>
        </p:spPr>
        <p:txBody>
          <a:bodyPr lIns="228600" tIns="548640" rIns="274320"/>
          <a:lstStyle>
            <a:lvl1pPr marL="342900" indent="-342900">
              <a:lnSpc>
                <a:spcPct val="100000"/>
              </a:lnSpc>
              <a:spcAft>
                <a:spcPts val="1000"/>
              </a:spcAft>
              <a:buClr>
                <a:schemeClr val="accent1"/>
              </a:buClr>
              <a:buFont typeface="Arial" panose="020B0604020202020204" pitchFamily="34" charset="0"/>
              <a:buChar char="•"/>
              <a:defRPr sz="2500"/>
            </a:lvl1pPr>
            <a:lvl2pPr marL="800100" indent="-342900">
              <a:lnSpc>
                <a:spcPct val="100000"/>
              </a:lnSpc>
              <a:spcAft>
                <a:spcPts val="1000"/>
              </a:spcAft>
              <a:buClr>
                <a:schemeClr val="accent1"/>
              </a:buClr>
              <a:buFont typeface="Arial" panose="020B0604020202020204" pitchFamily="34" charset="0"/>
              <a:buChar char="•"/>
              <a:defRPr sz="2100"/>
            </a:lvl2pPr>
            <a:lvl3pPr marL="1200150" indent="-285750">
              <a:lnSpc>
                <a:spcPct val="100000"/>
              </a:lnSpc>
              <a:spcAft>
                <a:spcPts val="1000"/>
              </a:spcAft>
              <a:buClr>
                <a:schemeClr val="accent1"/>
              </a:buClr>
              <a:buFont typeface="Arial" panose="020B0604020202020204" pitchFamily="34" charset="0"/>
              <a:buChar char="•"/>
              <a:defRPr sz="1700"/>
            </a:lvl3pPr>
            <a:lvl4pPr marL="1657350" indent="-285750">
              <a:lnSpc>
                <a:spcPct val="100000"/>
              </a:lnSpc>
              <a:spcAft>
                <a:spcPts val="1000"/>
              </a:spcAft>
              <a:buClr>
                <a:schemeClr val="accent1"/>
              </a:buClr>
              <a:buFont typeface="Arial" panose="020B0604020202020204" pitchFamily="34" charset="0"/>
              <a:buChar char="•"/>
              <a:defRPr sz="1700"/>
            </a:lvl4pPr>
            <a:lvl5pPr marL="2114550" indent="-285750">
              <a:lnSpc>
                <a:spcPct val="100000"/>
              </a:lnSpc>
              <a:spcAft>
                <a:spcPts val="1000"/>
              </a:spcAft>
              <a:buClr>
                <a:schemeClr val="accent1"/>
              </a:buClr>
              <a:buFont typeface="Arial" panose="020B0604020202020204" pitchFamily="34" charset="0"/>
              <a:buChar cha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pic>
        <p:nvPicPr>
          <p:cNvPr id="12" name="Picture 11"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Tree>
    <p:extLst>
      <p:ext uri="{BB962C8B-B14F-4D97-AF65-F5344CB8AC3E}">
        <p14:creationId xmlns:p14="http://schemas.microsoft.com/office/powerpoint/2010/main" val="348584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9" name="Rectangle 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pic>
        <p:nvPicPr>
          <p:cNvPr id="14" name="Picture 13"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Tree>
    <p:extLst>
      <p:ext uri="{BB962C8B-B14F-4D97-AF65-F5344CB8AC3E}">
        <p14:creationId xmlns:p14="http://schemas.microsoft.com/office/powerpoint/2010/main" val="355380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Split Boxed)">
    <p:spTree>
      <p:nvGrpSpPr>
        <p:cNvPr id="1" name=""/>
        <p:cNvGrpSpPr/>
        <p:nvPr/>
      </p:nvGrpSpPr>
      <p:grpSpPr>
        <a:xfrm>
          <a:off x="0" y="0"/>
          <a:ext cx="0" cy="0"/>
          <a:chOff x="0" y="0"/>
          <a:chExt cx="0" cy="0"/>
        </a:xfrm>
      </p:grpSpPr>
      <p:sp>
        <p:nvSpPr>
          <p:cNvPr id="9" name="Rectangle 8"/>
          <p:cNvSpPr/>
          <p:nvPr userDrawn="1"/>
        </p:nvSpPr>
        <p:spPr bwMode="auto">
          <a:xfrm>
            <a:off x="0" y="681052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p:cNvSpPr/>
          <p:nvPr userDrawn="1"/>
        </p:nvSpPr>
        <p:spPr bwMode="auto">
          <a:xfrm>
            <a:off x="0" y="6764404"/>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Text Placeholder 2"/>
          <p:cNvSpPr>
            <a:spLocks noGrp="1"/>
          </p:cNvSpPr>
          <p:nvPr>
            <p:ph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pic>
        <p:nvPicPr>
          <p:cNvPr id="18" name="Picture 17"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Tree>
    <p:extLst>
      <p:ext uri="{BB962C8B-B14F-4D97-AF65-F5344CB8AC3E}">
        <p14:creationId xmlns:p14="http://schemas.microsoft.com/office/powerpoint/2010/main" val="1545339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Split Boxed)">
    <p:spTree>
      <p:nvGrpSpPr>
        <p:cNvPr id="1" name=""/>
        <p:cNvGrpSpPr/>
        <p:nvPr/>
      </p:nvGrpSpPr>
      <p:grpSpPr>
        <a:xfrm>
          <a:off x="0" y="0"/>
          <a:ext cx="0" cy="0"/>
          <a:chOff x="0" y="0"/>
          <a:chExt cx="0" cy="0"/>
        </a:xfrm>
      </p:grpSpPr>
      <p:sp>
        <p:nvSpPr>
          <p:cNvPr id="9" name="Rectangle 8"/>
          <p:cNvSpPr/>
          <p:nvPr userDrawn="1"/>
        </p:nvSpPr>
        <p:spPr bwMode="auto">
          <a:xfrm>
            <a:off x="0" y="681052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p:cNvSpPr/>
          <p:nvPr userDrawn="1"/>
        </p:nvSpPr>
        <p:spPr bwMode="auto">
          <a:xfrm>
            <a:off x="0" y="6764404"/>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Text Placeholder 2"/>
          <p:cNvSpPr>
            <a:spLocks noGrp="1"/>
          </p:cNvSpPr>
          <p:nvPr>
            <p:ph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pic>
        <p:nvPicPr>
          <p:cNvPr id="15" name="Picture 14"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Tree>
    <p:extLst>
      <p:ext uri="{BB962C8B-B14F-4D97-AF65-F5344CB8AC3E}">
        <p14:creationId xmlns:p14="http://schemas.microsoft.com/office/powerpoint/2010/main" val="332517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and Content (Split Boxed)">
    <p:spTree>
      <p:nvGrpSpPr>
        <p:cNvPr id="1" name=""/>
        <p:cNvGrpSpPr/>
        <p:nvPr/>
      </p:nvGrpSpPr>
      <p:grpSpPr>
        <a:xfrm>
          <a:off x="0" y="0"/>
          <a:ext cx="0" cy="0"/>
          <a:chOff x="0" y="0"/>
          <a:chExt cx="0" cy="0"/>
        </a:xfrm>
      </p:grpSpPr>
      <p:sp>
        <p:nvSpPr>
          <p:cNvPr id="9" name="Rectangle 8"/>
          <p:cNvSpPr/>
          <p:nvPr userDrawn="1"/>
        </p:nvSpPr>
        <p:spPr bwMode="auto">
          <a:xfrm>
            <a:off x="0" y="681052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p:cNvSpPr/>
          <p:nvPr userDrawn="1"/>
        </p:nvSpPr>
        <p:spPr bwMode="auto">
          <a:xfrm>
            <a:off x="0" y="6764404"/>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1" name="Rectangle 10"/>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Content Placeholder 2"/>
          <p:cNvSpPr>
            <a:spLocks noGrp="1"/>
          </p:cNvSpPr>
          <p:nvPr>
            <p:ph sz="half" idx="1"/>
          </p:nvPr>
        </p:nvSpPr>
        <p:spPr bwMode="auto">
          <a:xfrm>
            <a:off x="838200" y="175504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p:cNvSpPr>
            <a:spLocks noGrp="1"/>
          </p:cNvSpPr>
          <p:nvPr>
            <p:ph sz="half" idx="2"/>
          </p:nvPr>
        </p:nvSpPr>
        <p:spPr bwMode="auto">
          <a:xfrm>
            <a:off x="6172200" y="175504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pic>
        <p:nvPicPr>
          <p:cNvPr id="17" name="Picture 16"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Tree>
    <p:extLst>
      <p:ext uri="{BB962C8B-B14F-4D97-AF65-F5344CB8AC3E}">
        <p14:creationId xmlns:p14="http://schemas.microsoft.com/office/powerpoint/2010/main" val="1981600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and Content (Split Boxed)">
    <p:spTree>
      <p:nvGrpSpPr>
        <p:cNvPr id="1" name=""/>
        <p:cNvGrpSpPr/>
        <p:nvPr/>
      </p:nvGrpSpPr>
      <p:grpSpPr>
        <a:xfrm>
          <a:off x="0" y="0"/>
          <a:ext cx="0" cy="0"/>
          <a:chOff x="0" y="0"/>
          <a:chExt cx="0" cy="0"/>
        </a:xfrm>
      </p:grpSpPr>
      <p:sp>
        <p:nvSpPr>
          <p:cNvPr id="9" name="Rectangle 8"/>
          <p:cNvSpPr/>
          <p:nvPr userDrawn="1"/>
        </p:nvSpPr>
        <p:spPr bwMode="auto">
          <a:xfrm>
            <a:off x="0" y="681052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p:cNvSpPr/>
          <p:nvPr userDrawn="1"/>
        </p:nvSpPr>
        <p:spPr bwMode="auto">
          <a:xfrm>
            <a:off x="0" y="6764404"/>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Placeholder 1"/>
          <p:cNvSpPr>
            <a:spLocks noGrp="1"/>
          </p:cNvSpPr>
          <p:nvPr>
            <p:ph type="title"/>
          </p:nvPr>
        </p:nvSpPr>
        <p:spPr bwMode="auto">
          <a:xfrm>
            <a:off x="453650" y="365125"/>
            <a:ext cx="11287430" cy="1325563"/>
          </a:xfrm>
          <a:prstGeom prst="rect">
            <a:avLst/>
          </a:prstGeom>
        </p:spPr>
        <p:txBody>
          <a:bodyPr vert="horz" lIns="91440" tIns="45720" rIns="91440" bIns="45720" rtlCol="0" anchor="ctr">
            <a:normAutofit/>
          </a:bodyPr>
          <a:lstStyle/>
          <a:p>
            <a:r>
              <a:rPr lang="en-US"/>
              <a:t>Click to edit Master title style</a:t>
            </a:r>
          </a:p>
        </p:txBody>
      </p:sp>
      <p:sp>
        <p:nvSpPr>
          <p:cNvPr id="11" name="Rectangle 10"/>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Text Placeholder 2"/>
          <p:cNvSpPr>
            <a:spLocks noGrp="1"/>
          </p:cNvSpPr>
          <p:nvPr>
            <p:ph type="body" idx="1"/>
          </p:nvPr>
        </p:nvSpPr>
        <p:spPr>
          <a:xfrm>
            <a:off x="453650" y="1726105"/>
            <a:ext cx="53349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p:cNvSpPr>
            <a:spLocks noGrp="1"/>
          </p:cNvSpPr>
          <p:nvPr>
            <p:ph sz="half" idx="2"/>
          </p:nvPr>
        </p:nvSpPr>
        <p:spPr>
          <a:xfrm>
            <a:off x="453651" y="2403839"/>
            <a:ext cx="5334987" cy="36678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p:cNvSpPr>
            <a:spLocks noGrp="1"/>
          </p:cNvSpPr>
          <p:nvPr>
            <p:ph type="body" sz="quarter" idx="3"/>
          </p:nvPr>
        </p:nvSpPr>
        <p:spPr>
          <a:xfrm>
            <a:off x="6094941" y="1726422"/>
            <a:ext cx="564613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Content Placeholder 5"/>
          <p:cNvSpPr>
            <a:spLocks noGrp="1"/>
          </p:cNvSpPr>
          <p:nvPr>
            <p:ph sz="quarter" idx="4"/>
          </p:nvPr>
        </p:nvSpPr>
        <p:spPr>
          <a:xfrm>
            <a:off x="6094941" y="2403839"/>
            <a:ext cx="5646139" cy="366789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89586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9" name="Rectangle 8"/>
          <p:cNvSpPr/>
          <p:nvPr userDrawn="1"/>
        </p:nvSpPr>
        <p:spPr bwMode="auto">
          <a:xfrm>
            <a:off x="0" y="6814737"/>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p:cNvSpPr/>
          <p:nvPr userDrawn="1"/>
        </p:nvSpPr>
        <p:spPr bwMode="auto">
          <a:xfrm>
            <a:off x="0" y="6769016"/>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Text Placeholder 2"/>
          <p:cNvSpPr>
            <a:spLocks noGrp="1"/>
          </p:cNvSpPr>
          <p:nvPr>
            <p:ph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Rectangle 18"/>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pic>
        <p:nvPicPr>
          <p:cNvPr id="11" name="Picture 10" descr="DLI logo" title="Department of Labor and Industry"/>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365760" y="5943600"/>
            <a:ext cx="3183297" cy="927174"/>
          </a:xfrm>
          <a:prstGeom prst="rect">
            <a:avLst/>
          </a:prstGeom>
        </p:spPr>
      </p:pic>
    </p:spTree>
    <p:extLst>
      <p:ext uri="{BB962C8B-B14F-4D97-AF65-F5344CB8AC3E}">
        <p14:creationId xmlns:p14="http://schemas.microsoft.com/office/powerpoint/2010/main" val="3763624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9" name="Rectangle 8"/>
          <p:cNvSpPr/>
          <p:nvPr userDrawn="1"/>
        </p:nvSpPr>
        <p:spPr bwMode="auto">
          <a:xfrm>
            <a:off x="0" y="6814737"/>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p:cNvSpPr/>
          <p:nvPr userDrawn="1"/>
        </p:nvSpPr>
        <p:spPr bwMode="auto">
          <a:xfrm>
            <a:off x="0" y="6769016"/>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4" name="Text Placeholder 2"/>
          <p:cNvSpPr>
            <a:spLocks noGrp="1"/>
          </p:cNvSpPr>
          <p:nvPr>
            <p:ph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Rectangle 17"/>
          <p:cNvSpPr/>
          <p:nvPr userDrawn="1"/>
        </p:nvSpPr>
        <p:spPr bwMode="auto">
          <a:xfrm>
            <a:off x="1" y="-376"/>
            <a:ext cx="12192000" cy="4572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Rectangle 18"/>
          <p:cNvSpPr/>
          <p:nvPr userDrawn="1"/>
        </p:nvSpPr>
        <p:spPr bwMode="auto">
          <a:xfrm>
            <a:off x="1" y="44942"/>
            <a:ext cx="12192000" cy="457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462193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ck Overlay, Gray Tit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0"/>
            <a:ext cx="12192000" cy="1219198"/>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9" name="Picture Placeholder 12"/>
          <p:cNvSpPr>
            <a:spLocks noGrp="1"/>
          </p:cNvSpPr>
          <p:nvPr>
            <p:ph type="pic" sz="quarter" idx="13" hasCustomPrompt="1"/>
          </p:nvPr>
        </p:nvSpPr>
        <p:spPr bwMode="gray">
          <a:xfrm>
            <a:off x="0" y="1219198"/>
            <a:ext cx="12192000" cy="5638802"/>
          </a:xfrm>
        </p:spPr>
        <p:txBody>
          <a:bodyPr/>
          <a:lstStyle/>
          <a:p>
            <a:r>
              <a:rPr lang="en-US" dirty="0"/>
              <a:t>Click Icon to add picture</a:t>
            </a:r>
          </a:p>
        </p:txBody>
      </p:sp>
      <p:sp>
        <p:nvSpPr>
          <p:cNvPr id="10" name="Content Placeholder 2"/>
          <p:cNvSpPr>
            <a:spLocks noGrp="1"/>
          </p:cNvSpPr>
          <p:nvPr>
            <p:ph idx="1"/>
          </p:nvPr>
        </p:nvSpPr>
        <p:spPr bwMode="auto">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62339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838200" y="152400"/>
            <a:ext cx="10515600" cy="914400"/>
          </a:xfrm>
        </p:spPr>
        <p:txBody>
          <a:bodyPr>
            <a:normAutofit/>
          </a:bodyPr>
          <a:lstStyle>
            <a:lvl1pPr algn="r">
              <a:defRPr sz="3600">
                <a:solidFill>
                  <a:schemeClr val="accent1"/>
                </a:solidFill>
              </a:defRPr>
            </a:lvl1pPr>
          </a:lstStyle>
          <a:p>
            <a:r>
              <a:rPr lang="en-US"/>
              <a:t>Click to edit title</a:t>
            </a:r>
          </a:p>
        </p:txBody>
      </p:sp>
      <p:sp>
        <p:nvSpPr>
          <p:cNvPr id="9" name="Picture Placeholder 12"/>
          <p:cNvSpPr>
            <a:spLocks noGrp="1"/>
          </p:cNvSpPr>
          <p:nvPr>
            <p:ph type="pic" sz="quarter" idx="13" hasCustomPrompt="1"/>
          </p:nvPr>
        </p:nvSpPr>
        <p:spPr bwMode="gray">
          <a:xfrm>
            <a:off x="0" y="1219198"/>
            <a:ext cx="12192000" cy="5638802"/>
          </a:xfrm>
        </p:spPr>
        <p:txBody>
          <a:bodyPr/>
          <a:lstStyle>
            <a:lvl1pPr>
              <a:defRPr baseline="0"/>
            </a:lvl1pPr>
          </a:lstStyle>
          <a:p>
            <a:r>
              <a:rPr lang="en-US" dirty="0"/>
              <a:t>Click Icon to add picture</a:t>
            </a:r>
          </a:p>
        </p:txBody>
      </p:sp>
      <p:sp>
        <p:nvSpPr>
          <p:cNvPr id="10" name="Content Placeholder 2"/>
          <p:cNvSpPr>
            <a:spLocks noGrp="1"/>
          </p:cNvSpPr>
          <p:nvPr>
            <p:ph idx="1"/>
          </p:nvPr>
        </p:nvSpPr>
        <p:spPr bwMode="auto">
          <a:xfrm>
            <a:off x="0" y="2609242"/>
            <a:ext cx="5683624" cy="2858714"/>
          </a:xfrm>
          <a:solidFill>
            <a:schemeClr val="tx1">
              <a:alpha val="88000"/>
            </a:schemeClr>
          </a:solidFill>
        </p:spPr>
        <p:txBody>
          <a:bodyPr rIns="274320" anchor="ctr"/>
          <a:lstStyle>
            <a:lvl1pPr marL="685800" indent="-228600">
              <a:lnSpc>
                <a:spcPct val="100000"/>
              </a:lnSpc>
              <a:spcBef>
                <a:spcPts val="0"/>
              </a:spcBef>
              <a:buClr>
                <a:schemeClr val="accent2"/>
              </a:buClr>
              <a:defRPr>
                <a:solidFill>
                  <a:schemeClr val="bg1"/>
                </a:solidFill>
              </a:defRPr>
            </a:lvl1pPr>
            <a:lvl2pPr marL="1143000" indent="-228600">
              <a:lnSpc>
                <a:spcPct val="100000"/>
              </a:lnSpc>
              <a:buClr>
                <a:schemeClr val="accent2"/>
              </a:buClr>
              <a:defRPr>
                <a:solidFill>
                  <a:schemeClr val="bg1"/>
                </a:solidFill>
              </a:defRPr>
            </a:lvl2pPr>
            <a:lvl3pPr marL="1600200" indent="-228600">
              <a:lnSpc>
                <a:spcPct val="100000"/>
              </a:lnSpc>
              <a:buClr>
                <a:schemeClr val="accent2"/>
              </a:buClr>
              <a:defRPr>
                <a:solidFill>
                  <a:schemeClr val="bg1"/>
                </a:solidFill>
              </a:defRPr>
            </a:lvl3pPr>
            <a:lvl4pPr marL="2057400" indent="-228600">
              <a:lnSpc>
                <a:spcPct val="100000"/>
              </a:lnSpc>
              <a:buClr>
                <a:schemeClr val="accent2"/>
              </a:buClr>
              <a:defRPr>
                <a:solidFill>
                  <a:schemeClr val="bg1"/>
                </a:solidFill>
              </a:defRPr>
            </a:lvl4pPr>
            <a:lvl5pPr marL="2514600" indent="-228600">
              <a:lnSpc>
                <a:spcPct val="100000"/>
              </a:lnSpc>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94880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a:t>Click to edit title</a:t>
            </a:r>
          </a:p>
        </p:txBody>
      </p:sp>
      <p:sp>
        <p:nvSpPr>
          <p:cNvPr id="5" name="Content Placeholder 4"/>
          <p:cNvSpPr>
            <a:spLocks noGrp="1"/>
          </p:cNvSpPr>
          <p:nvPr>
            <p:ph sz="quarter" idx="10"/>
          </p:nvPr>
        </p:nvSpPr>
        <p:spPr bwMode="black">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1"/>
          </p:nvPr>
        </p:nvSpPr>
        <p:spPr bwMode="black">
          <a:xfrm>
            <a:off x="838200" y="6356350"/>
            <a:ext cx="1358590" cy="365125"/>
          </a:xfrm>
        </p:spPr>
        <p:txBody>
          <a:bodyPr/>
          <a:lstStyle/>
          <a:p>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9765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a:t>Click to edit title</a:t>
            </a:r>
          </a:p>
        </p:txBody>
      </p:sp>
      <p:sp>
        <p:nvSpPr>
          <p:cNvPr id="5" name="Content Placeholder 4"/>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981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a:t>Click to edit title</a:t>
            </a:r>
          </a:p>
        </p:txBody>
      </p:sp>
      <p:sp>
        <p:nvSpPr>
          <p:cNvPr id="5" name="Content Placeholder 4"/>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3025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Solid L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a:t>Click to edit title</a:t>
            </a:r>
          </a:p>
        </p:txBody>
      </p:sp>
      <p:sp>
        <p:nvSpPr>
          <p:cNvPr id="5" name="Content Placeholder 4"/>
          <p:cNvSpPr>
            <a:spLocks noGrp="1"/>
          </p:cNvSpPr>
          <p:nvPr>
            <p:ph sz="quarter" idx="10"/>
          </p:nvPr>
        </p:nvSpPr>
        <p:spPr bwMode="black">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endParaRPr lang="en-US" dirty="0"/>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824870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a:t>Click to edit title</a:t>
            </a:r>
          </a:p>
        </p:txBody>
      </p:sp>
      <p:sp>
        <p:nvSpPr>
          <p:cNvPr id="11" name="Content Placeholder 4"/>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2"/>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dirty="0"/>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5389878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a:t>Click to edit title</a:t>
            </a:r>
          </a:p>
        </p:txBody>
      </p:sp>
      <p:sp>
        <p:nvSpPr>
          <p:cNvPr id="10" name="Content Placeholder 4"/>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
          <p:cNvSpPr>
            <a:spLocks noGrp="1"/>
          </p:cNvSpPr>
          <p:nvPr>
            <p:ph type="pic" sz="quarter" idx="13"/>
          </p:nvPr>
        </p:nvSpPr>
        <p:spPr bwMode="gray">
          <a:xfrm>
            <a:off x="7653566" y="1364826"/>
            <a:ext cx="4538434" cy="4538434"/>
          </a:xfrm>
        </p:spPr>
        <p:txBody>
          <a:bodyPr/>
          <a:lstStyle>
            <a:lvl1pPr>
              <a:buClr>
                <a:schemeClr val="accent2"/>
              </a:buClr>
              <a:defRPr>
                <a:solidFill>
                  <a:schemeClr val="bg1"/>
                </a:solidFill>
              </a:defRPr>
            </a:lvl1pPr>
          </a:lstStyle>
          <a:p>
            <a:r>
              <a:rPr lang="en-US" dirty="0"/>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94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and Content (Solid L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a:t>Click to edit title</a:t>
            </a:r>
          </a:p>
        </p:txBody>
      </p:sp>
      <p:sp>
        <p:nvSpPr>
          <p:cNvPr id="7" name="Content Placeholder 4"/>
          <p:cNvSpPr>
            <a:spLocks noGrp="1"/>
          </p:cNvSpPr>
          <p:nvPr>
            <p:ph sz="quarter" idx="10"/>
          </p:nvPr>
        </p:nvSpPr>
        <p:spPr bwMode="black">
          <a:xfrm>
            <a:off x="838200" y="1366345"/>
            <a:ext cx="6234953"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2"/>
          <p:cNvSpPr>
            <a:spLocks noGrp="1"/>
          </p:cNvSpPr>
          <p:nvPr>
            <p:ph type="pic" sz="quarter" idx="13"/>
          </p:nvPr>
        </p:nvSpPr>
        <p:spPr bwMode="gray">
          <a:xfrm>
            <a:off x="7653566" y="1364826"/>
            <a:ext cx="4538434" cy="4538434"/>
          </a:xfrm>
        </p:spPr>
        <p:txBody>
          <a:bodyPr/>
          <a:lstStyle>
            <a:lvl1pPr>
              <a:buClr>
                <a:schemeClr val="tx1"/>
              </a:buClr>
              <a:defRPr>
                <a:solidFill>
                  <a:schemeClr val="tx1"/>
                </a:solidFill>
              </a:defRPr>
            </a:lvl1pPr>
          </a:lstStyle>
          <a:p>
            <a:r>
              <a:rPr lang="en-US" dirty="0"/>
              <a:t>Click icon to add picture</a:t>
            </a:r>
          </a:p>
        </p:txBody>
      </p:sp>
      <p:sp>
        <p:nvSpPr>
          <p:cNvPr id="9"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endParaRPr lang="en-US" dirty="0"/>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10"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864900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Page (4 Up)">
    <p:bg bwMode="gray">
      <p:bgRef idx="1001">
        <a:schemeClr val="bg1"/>
      </p:bgRef>
    </p:bg>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2"/>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581719"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0" name="Picture Placeholder 2"/>
          <p:cNvSpPr>
            <a:spLocks noGrp="1"/>
          </p:cNvSpPr>
          <p:nvPr>
            <p:ph type="pic" sz="quarter" idx="16" hasCustomPrompt="1"/>
          </p:nvPr>
        </p:nvSpPr>
        <p:spPr bwMode="gray">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2" name="Picture Placeholder 2"/>
          <p:cNvSpPr>
            <a:spLocks noGrp="1"/>
          </p:cNvSpPr>
          <p:nvPr>
            <p:ph type="pic" sz="quarter" idx="18" hasCustomPrompt="1"/>
          </p:nvPr>
        </p:nvSpPr>
        <p:spPr bwMode="gray">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6261407"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4" name="Picture Placeholder 2"/>
          <p:cNvSpPr>
            <a:spLocks noGrp="1"/>
          </p:cNvSpPr>
          <p:nvPr>
            <p:ph type="pic" sz="quarter" idx="20" hasCustomPrompt="1"/>
          </p:nvPr>
        </p:nvSpPr>
        <p:spPr bwMode="gray">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endParaRPr lang="en-US" dirty="0"/>
          </a:p>
        </p:txBody>
      </p:sp>
      <p:sp>
        <p:nvSpPr>
          <p:cNvPr id="1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2780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Page (3 Up)">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2"/>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Picture Placeholder 2"/>
          <p:cNvSpPr>
            <a:spLocks noGrp="1"/>
          </p:cNvSpPr>
          <p:nvPr>
            <p:ph type="pic" sz="quarter" idx="13" hasCustomPrompt="1"/>
          </p:nvPr>
        </p:nvSpPr>
        <p:spPr bwMode="gray">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0" name="Picture Placeholder 2"/>
          <p:cNvSpPr>
            <a:spLocks noGrp="1"/>
          </p:cNvSpPr>
          <p:nvPr>
            <p:ph type="pic" sz="quarter" idx="16" hasCustomPrompt="1"/>
          </p:nvPr>
        </p:nvSpPr>
        <p:spPr bwMode="gray">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2" name="Picture Placeholder 2"/>
          <p:cNvSpPr>
            <a:spLocks noGrp="1"/>
          </p:cNvSpPr>
          <p:nvPr>
            <p:ph type="pic" sz="quarter" idx="18" hasCustomPrompt="1"/>
          </p:nvPr>
        </p:nvSpPr>
        <p:spPr bwMode="gray">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endParaRPr lang="en-US" dirty="0"/>
          </a:p>
        </p:txBody>
      </p:sp>
      <p:sp>
        <p:nvSpPr>
          <p:cNvPr id="1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608245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am Page 4-Up White Vertical">
    <p:bg bwMode="gray">
      <p:bgRef idx="1001">
        <a:schemeClr val="bg1"/>
      </p:bgRef>
    </p:bg>
    <p:spTree>
      <p:nvGrpSpPr>
        <p:cNvPr id="1" name=""/>
        <p:cNvGrpSpPr/>
        <p:nvPr/>
      </p:nvGrpSpPr>
      <p:grpSpPr>
        <a:xfrm>
          <a:off x="0" y="0"/>
          <a:ext cx="0" cy="0"/>
          <a:chOff x="0" y="0"/>
          <a:chExt cx="0" cy="0"/>
        </a:xfrm>
      </p:grpSpPr>
      <p:sp>
        <p:nvSpPr>
          <p:cNvPr id="16"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6" name="Picture Placeholder 2"/>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7" name="Text Placeholder 3"/>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0" name="Picture Placeholder 2"/>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1" name="Text Placeholder 3"/>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Picture Placeholder 2"/>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3" name="Text Placeholder 3"/>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4" name="Picture Placeholder 2"/>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9" name="Rectangle 18"/>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236465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am Page 4-Up Gray BG Horizontal">
    <p:bg bwMode="gray">
      <p:bgRef idx="1001">
        <a:schemeClr val="bg1"/>
      </p:bgRef>
    </p:bg>
    <p:spTree>
      <p:nvGrpSpPr>
        <p:cNvPr id="1" name=""/>
        <p:cNvGrpSpPr/>
        <p:nvPr/>
      </p:nvGrpSpPr>
      <p:grpSpPr>
        <a:xfrm>
          <a:off x="0" y="0"/>
          <a:ext cx="0" cy="0"/>
          <a:chOff x="0" y="0"/>
          <a:chExt cx="0" cy="0"/>
        </a:xfrm>
      </p:grpSpPr>
      <p:sp>
        <p:nvSpPr>
          <p:cNvPr id="18" name="Title 1"/>
          <p:cNvSpPr>
            <a:spLocks noGrp="1"/>
          </p:cNvSpPr>
          <p:nvPr>
            <p:ph type="title" hasCustomPrompt="1"/>
          </p:nvPr>
        </p:nvSpPr>
        <p:spPr bwMode="auto">
          <a:xfrm>
            <a:off x="0" y="-1"/>
            <a:ext cx="12192000" cy="1216023"/>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bwMode="gray">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bwMode="black">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2"/>
          <p:cNvSpPr>
            <a:spLocks noGrp="1"/>
          </p:cNvSpPr>
          <p:nvPr>
            <p:ph type="pic" sz="quarter" idx="14" hasCustomPrompt="1"/>
          </p:nvPr>
        </p:nvSpPr>
        <p:spPr bwMode="gray">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4" name="Text Placeholder 3"/>
          <p:cNvSpPr>
            <a:spLocks noGrp="1"/>
          </p:cNvSpPr>
          <p:nvPr>
            <p:ph type="body" sz="quarter" idx="15"/>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2"/>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8" name="Text Placeholder 3"/>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endParaRPr lang="en-US" dirty="0"/>
          </a:p>
        </p:txBody>
      </p:sp>
      <p:sp>
        <p:nvSpPr>
          <p:cNvPr id="29"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632564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am Page 4 Up White BG Horizontal">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12" name="Picture Placeholder 2"/>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2"/>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4" name="Text Placeholder 3"/>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2"/>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9" name="Text Placeholder 3"/>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bwMode="black"/>
        <p:txBody>
          <a:bodyPr/>
          <a:lstStyle/>
          <a:p>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20693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Page Duo Gray Horizontal">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auto">
          <a:xfrm>
            <a:off x="0" y="-20425"/>
            <a:ext cx="12192000" cy="1236448"/>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17" name="Rectangle 16"/>
          <p:cNvSpPr/>
          <p:nvPr userDrawn="1"/>
        </p:nvSpPr>
        <p:spPr bwMode="auto">
          <a:xfrm>
            <a:off x="0" y="1216024"/>
            <a:ext cx="12192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Picture Placeholder 2"/>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4" name="Text Placeholder 3"/>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2"/>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dirty="0"/>
              <a:t>Click Icon to add picture</a:t>
            </a:r>
          </a:p>
        </p:txBody>
      </p:sp>
      <p:sp>
        <p:nvSpPr>
          <p:cNvPr id="26" name="Text Placeholder 3"/>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5"/>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Date Placeholder 2"/>
          <p:cNvSpPr>
            <a:spLocks noGrp="1"/>
          </p:cNvSpPr>
          <p:nvPr>
            <p:ph type="dt" sz="half" idx="10"/>
          </p:nvPr>
        </p:nvSpPr>
        <p:spPr bwMode="black"/>
        <p:txBody>
          <a:bodyPr/>
          <a:lstStyle/>
          <a:p>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5" name="Slide Number Placeholder 4"/>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345329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Page 2 Up White BG Horizontal">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r">
              <a:defRPr sz="3600">
                <a:solidFill>
                  <a:schemeClr val="bg1"/>
                </a:solidFill>
              </a:defRPr>
            </a:lvl1pPr>
          </a:lstStyle>
          <a:p>
            <a:r>
              <a:rPr lang="en-US"/>
              <a:t>Click to edit title</a:t>
            </a:r>
          </a:p>
        </p:txBody>
      </p:sp>
      <p:sp>
        <p:nvSpPr>
          <p:cNvPr id="8" name="Rectangle 7"/>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Picture Placeholder 2"/>
          <p:cNvSpPr>
            <a:spLocks noGrp="1"/>
          </p:cNvSpPr>
          <p:nvPr>
            <p:ph type="pic" sz="quarter" idx="13" hasCustomPrompt="1"/>
          </p:nvPr>
        </p:nvSpPr>
        <p:spPr bwMode="gray">
          <a:xfrm>
            <a:off x="806332"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5" name="Text Placeholder 3"/>
          <p:cNvSpPr>
            <a:spLocks noGrp="1"/>
          </p:cNvSpPr>
          <p:nvPr>
            <p:ph type="body" sz="quarter" idx="16"/>
          </p:nvPr>
        </p:nvSpPr>
        <p:spPr bwMode="black">
          <a:xfrm>
            <a:off x="2876550"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2"/>
          <p:cNvSpPr>
            <a:spLocks noGrp="1"/>
          </p:cNvSpPr>
          <p:nvPr>
            <p:ph type="pic" sz="quarter" idx="17" hasCustomPrompt="1"/>
          </p:nvPr>
        </p:nvSpPr>
        <p:spPr bwMode="gray">
          <a:xfrm>
            <a:off x="6199805" y="2800328"/>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dirty="0"/>
              <a:t>Click Icon to add picture</a:t>
            </a:r>
          </a:p>
        </p:txBody>
      </p:sp>
      <p:sp>
        <p:nvSpPr>
          <p:cNvPr id="17" name="Text Placeholder 3"/>
          <p:cNvSpPr>
            <a:spLocks noGrp="1"/>
          </p:cNvSpPr>
          <p:nvPr>
            <p:ph type="body" sz="quarter" idx="18"/>
          </p:nvPr>
        </p:nvSpPr>
        <p:spPr bwMode="black">
          <a:xfrm>
            <a:off x="8270023" y="2800329"/>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4" name="Date Placeholder 3"/>
          <p:cNvSpPr>
            <a:spLocks noGrp="1"/>
          </p:cNvSpPr>
          <p:nvPr>
            <p:ph type="dt" sz="half" idx="10"/>
          </p:nvPr>
        </p:nvSpPr>
        <p:spPr bwMode="black"/>
        <p:txBody>
          <a:bodyPr/>
          <a:lstStyle/>
          <a:p>
            <a:endParaRPr lang="en-US" dirty="0"/>
          </a:p>
        </p:txBody>
      </p:sp>
      <p:sp>
        <p:nvSpPr>
          <p:cNvPr id="20"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12"/>
          </p:nvPr>
        </p:nvSpPr>
        <p:spPr bwMode="black"/>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228129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8"/>
          </a:xfrm>
        </p:spPr>
        <p:txBody>
          <a:bodyPr/>
          <a:lstStyle/>
          <a:p>
            <a:r>
              <a:rPr lang="en-US" dirty="0"/>
              <a:t>Click icon to add picture</a:t>
            </a:r>
          </a:p>
        </p:txBody>
      </p:sp>
      <p:sp>
        <p:nvSpPr>
          <p:cNvPr id="9" name="Title 1"/>
          <p:cNvSpPr>
            <a:spLocks noGrp="1"/>
          </p:cNvSpPr>
          <p:nvPr>
            <p:ph type="title" hasCustomPrompt="1"/>
          </p:nvPr>
        </p:nvSpPr>
        <p:spPr bwMode="auto">
          <a:xfrm>
            <a:off x="1" y="5638801"/>
            <a:ext cx="12192000" cy="1219200"/>
          </a:xfrm>
          <a:solidFill>
            <a:srgbClr val="003865">
              <a:alpha val="87843"/>
            </a:srgbClr>
          </a:solidFill>
        </p:spPr>
        <p:txBody>
          <a:bodyPr>
            <a:normAutofit/>
          </a:bodyPr>
          <a:lstStyle>
            <a:lvl1pPr algn="ctr">
              <a:defRPr sz="3600">
                <a:solidFill>
                  <a:schemeClr val="bg1"/>
                </a:solidFill>
              </a:defRPr>
            </a:lvl1pPr>
          </a:lstStyle>
          <a:p>
            <a:r>
              <a:rPr lang="en-US"/>
              <a:t>Click to edit title</a:t>
            </a:r>
          </a:p>
        </p:txBody>
      </p:sp>
    </p:spTree>
    <p:extLst>
      <p:ext uri="{BB962C8B-B14F-4D97-AF65-F5344CB8AC3E}">
        <p14:creationId xmlns:p14="http://schemas.microsoft.com/office/powerpoint/2010/main" val="10451126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9"/>
          </a:xfrm>
        </p:spPr>
        <p:txBody>
          <a:bodyPr/>
          <a:lstStyle/>
          <a:p>
            <a:r>
              <a:rPr lang="en-US" dirty="0"/>
              <a:t>Click icon to add picture</a:t>
            </a:r>
          </a:p>
        </p:txBody>
      </p:sp>
      <p:sp>
        <p:nvSpPr>
          <p:cNvPr id="9" name="Title 1"/>
          <p:cNvSpPr>
            <a:spLocks noGrp="1"/>
          </p:cNvSpPr>
          <p:nvPr>
            <p:ph type="title" hasCustomPrompt="1"/>
          </p:nvPr>
        </p:nvSpPr>
        <p:spPr bwMode="gray">
          <a:xfrm>
            <a:off x="1" y="5638801"/>
            <a:ext cx="12192000" cy="1219200"/>
          </a:xfrm>
          <a:solidFill>
            <a:srgbClr val="0D0D0D">
              <a:alpha val="87843"/>
            </a:srgbClr>
          </a:solidFill>
        </p:spPr>
        <p:txBody>
          <a:bodyPr>
            <a:normAutofit/>
          </a:bodyPr>
          <a:lstStyle>
            <a:lvl1pPr algn="ctr">
              <a:defRPr sz="3600">
                <a:solidFill>
                  <a:schemeClr val="bg1"/>
                </a:solidFill>
              </a:defRPr>
            </a:lvl1pPr>
          </a:lstStyle>
          <a:p>
            <a:r>
              <a:rPr lang="en-US"/>
              <a:t>Click to edit title</a:t>
            </a:r>
          </a:p>
        </p:txBody>
      </p:sp>
    </p:spTree>
    <p:extLst>
      <p:ext uri="{BB962C8B-B14F-4D97-AF65-F5344CB8AC3E}">
        <p14:creationId xmlns:p14="http://schemas.microsoft.com/office/powerpoint/2010/main" val="32978873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bwMode="gray">
          <a:xfrm>
            <a:off x="0" y="2"/>
            <a:ext cx="12192000" cy="6857999"/>
          </a:xfrm>
        </p:spPr>
        <p:txBody>
          <a:bodyPr/>
          <a:lstStyle/>
          <a:p>
            <a:r>
              <a:rPr lang="en-US" dirty="0"/>
              <a:t>Click icon to add picture</a:t>
            </a:r>
          </a:p>
        </p:txBody>
      </p:sp>
      <p:sp>
        <p:nvSpPr>
          <p:cNvPr id="9" name="Title 1"/>
          <p:cNvSpPr>
            <a:spLocks noGrp="1"/>
          </p:cNvSpPr>
          <p:nvPr>
            <p:ph type="title" hasCustomPrompt="1"/>
          </p:nvPr>
        </p:nvSpPr>
        <p:spPr bwMode="auto">
          <a:xfrm>
            <a:off x="1" y="5638800"/>
            <a:ext cx="12192000" cy="1219200"/>
          </a:xfrm>
          <a:solidFill>
            <a:srgbClr val="78BE21">
              <a:alpha val="87843"/>
            </a:srgbClr>
          </a:solidFill>
        </p:spPr>
        <p:txBody>
          <a:bodyPr>
            <a:normAutofit/>
          </a:bodyPr>
          <a:lstStyle>
            <a:lvl1pPr algn="ctr">
              <a:defRPr sz="3600">
                <a:solidFill>
                  <a:schemeClr val="tx2"/>
                </a:solidFill>
              </a:defRPr>
            </a:lvl1pPr>
          </a:lstStyle>
          <a:p>
            <a:r>
              <a:rPr lang="en-US"/>
              <a:t>Click to edit title</a:t>
            </a:r>
          </a:p>
        </p:txBody>
      </p:sp>
    </p:spTree>
    <p:extLst>
      <p:ext uri="{BB962C8B-B14F-4D97-AF65-F5344CB8AC3E}">
        <p14:creationId xmlns:p14="http://schemas.microsoft.com/office/powerpoint/2010/main" val="16342373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de -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a:t>Code Demo (Click to Edit)</a:t>
            </a:r>
          </a:p>
        </p:txBody>
      </p:sp>
      <p:sp>
        <p:nvSpPr>
          <p:cNvPr id="10" name="Table Placeholder 8"/>
          <p:cNvSpPr>
            <a:spLocks noGrp="1"/>
          </p:cNvSpPr>
          <p:nvPr>
            <p:ph type="tbl" sz="quarter" idx="13"/>
          </p:nvPr>
        </p:nvSpPr>
        <p:spPr bwMode="gray">
          <a:xfrm>
            <a:off x="2032000" y="2233262"/>
            <a:ext cx="8128000" cy="2966751"/>
          </a:xfrm>
        </p:spPr>
        <p:txBody>
          <a:bodyPr/>
          <a:lstStyle/>
          <a:p>
            <a:r>
              <a:rPr lang="en-US" dirty="0"/>
              <a:t>Click icon to add table</a:t>
            </a:r>
          </a:p>
        </p:txBody>
      </p:sp>
      <p:sp>
        <p:nvSpPr>
          <p:cNvPr id="8" name="Date Placeholder 4"/>
          <p:cNvSpPr>
            <a:spLocks noGrp="1"/>
          </p:cNvSpPr>
          <p:nvPr>
            <p:ph type="dt" sz="half" idx="11"/>
          </p:nvPr>
        </p:nvSpPr>
        <p:spPr bwMode="black">
          <a:xfrm>
            <a:off x="838200" y="6356350"/>
            <a:ext cx="1358590" cy="365125"/>
          </a:xfrm>
        </p:spPr>
        <p:txBody>
          <a:bodyPr/>
          <a:lstStyle/>
          <a:p>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9" name="Slide Number Placeholder 6"/>
          <p:cNvSpPr>
            <a:spLocks noGrp="1"/>
          </p:cNvSpPr>
          <p:nvPr>
            <p:ph type="sldNum" sz="quarter" idx="12"/>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5490615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and Content (Solid Dark)">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userDrawn="1"/>
        </p:nvSpPr>
        <p:spPr bwMode="white">
          <a:xfrm>
            <a:off x="0" y="0"/>
            <a:ext cx="12192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a:t>Code Demo (Click to Edit)</a:t>
            </a:r>
          </a:p>
        </p:txBody>
      </p:sp>
      <p:sp>
        <p:nvSpPr>
          <p:cNvPr id="14" name="Table Placeholder 8"/>
          <p:cNvSpPr>
            <a:spLocks noGrp="1"/>
          </p:cNvSpPr>
          <p:nvPr>
            <p:ph type="tbl" sz="quarter" idx="13"/>
          </p:nvPr>
        </p:nvSpPr>
        <p:spPr bwMode="gray">
          <a:xfrm>
            <a:off x="2032000" y="2233262"/>
            <a:ext cx="8128000" cy="2966751"/>
          </a:xfrm>
        </p:spPr>
        <p:txBody>
          <a:bodyPr/>
          <a:lstStyle>
            <a:lvl1pPr>
              <a:buClr>
                <a:schemeClr val="accent2"/>
              </a:buClr>
              <a:defRPr>
                <a:solidFill>
                  <a:schemeClr val="bg1"/>
                </a:solidFill>
              </a:defRPr>
            </a:lvl1pPr>
          </a:lstStyle>
          <a:p>
            <a:r>
              <a:rPr lang="en-US" dirty="0"/>
              <a:t>Click icon to add table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1305128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5"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7"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55601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a:t>Click to edit title</a:t>
            </a:r>
          </a:p>
        </p:txBody>
      </p:sp>
      <p:sp>
        <p:nvSpPr>
          <p:cNvPr id="11" name="Text Placeholder 3"/>
          <p:cNvSpPr>
            <a:spLocks noGrp="1"/>
          </p:cNvSpPr>
          <p:nvPr>
            <p:ph type="body" sz="quarter" idx="13"/>
          </p:nvPr>
        </p:nvSpPr>
        <p:spPr bwMode="white">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
        <p:nvSpPr>
          <p:cNvPr id="6" name="Date Placeholder 3"/>
          <p:cNvSpPr>
            <a:spLocks noGrp="1"/>
          </p:cNvSpPr>
          <p:nvPr>
            <p:ph type="dt" sz="half" idx="11"/>
          </p:nvPr>
        </p:nvSpPr>
        <p:spPr bwMode="white">
          <a:xfrm>
            <a:off x="838200" y="6356350"/>
            <a:ext cx="1358590" cy="365125"/>
          </a:xfrm>
        </p:spPr>
        <p:txBody>
          <a:bodyPr/>
          <a:lstStyle/>
          <a:p>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8" name="Slide Number Placeholder 5"/>
          <p:cNvSpPr>
            <a:spLocks noGrp="1"/>
          </p:cNvSpPr>
          <p:nvPr>
            <p:ph type="sldNum" sz="quarter" idx="12"/>
          </p:nvPr>
        </p:nvSpPr>
        <p:spPr bwMode="white">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399159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creenshot Light Background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a:t>Click to edit title</a:t>
            </a:r>
          </a:p>
        </p:txBody>
      </p:sp>
      <p:sp>
        <p:nvSpPr>
          <p:cNvPr id="4" name="Text Placeholder 3"/>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2"/>
          </p:nvPr>
        </p:nvSpPr>
        <p:spPr bwMode="black">
          <a:xfrm>
            <a:off x="838200" y="6356350"/>
            <a:ext cx="1358590" cy="365125"/>
          </a:xfrm>
        </p:spPr>
        <p:txBody>
          <a:bodyPr/>
          <a:lstStyle/>
          <a:p>
            <a:endParaRPr lang="en-US" dirty="0"/>
          </a:p>
        </p:txBody>
      </p:sp>
      <p:sp>
        <p:nvSpPr>
          <p:cNvPr id="7"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11" name="Slide Number Placeholder 6"/>
          <p:cNvSpPr>
            <a:spLocks noGrp="1"/>
          </p:cNvSpPr>
          <p:nvPr>
            <p:ph type="sldNum" sz="quarter" idx="13"/>
          </p:nvPr>
        </p:nvSpPr>
        <p:spPr bwMode="black">
          <a:xfrm>
            <a:off x="9891132" y="6356350"/>
            <a:ext cx="1462668" cy="365125"/>
          </a:xfrm>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90378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creenshot Light Background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black">
          <a:xfrm>
            <a:off x="838200" y="152400"/>
            <a:ext cx="10515600" cy="914400"/>
          </a:xfrm>
        </p:spPr>
        <p:txBody>
          <a:bodyPr>
            <a:normAutofit/>
          </a:bodyPr>
          <a:lstStyle>
            <a:lvl1pPr algn="r">
              <a:defRPr sz="3600">
                <a:solidFill>
                  <a:schemeClr val="accent1"/>
                </a:solidFill>
              </a:defRPr>
            </a:lvl1pPr>
          </a:lstStyle>
          <a:p>
            <a:r>
              <a:rPr lang="en-US"/>
              <a:t>Click to edit title</a:t>
            </a:r>
          </a:p>
        </p:txBody>
      </p:sp>
      <p:sp>
        <p:nvSpPr>
          <p:cNvPr id="7" name="Text Placeholder 3"/>
          <p:cNvSpPr>
            <a:spLocks noGrp="1"/>
          </p:cNvSpPr>
          <p:nvPr>
            <p:ph type="body" sz="quarter" idx="11"/>
          </p:nvPr>
        </p:nvSpPr>
        <p:spPr bwMode="black">
          <a:xfrm>
            <a:off x="815895" y="1365203"/>
            <a:ext cx="10555696"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8942905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6"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descr="Compu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bwMode="gray">
          <a:xfrm>
            <a:off x="4976787" y="691882"/>
            <a:ext cx="6300787" cy="3411537"/>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61752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5" name="Text Placeholder 3"/>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dirty="0"/>
              <a:t>Click icon to insert screenshot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9693263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38200" y="152400"/>
            <a:ext cx="10515600" cy="914400"/>
          </a:xfrm>
        </p:spPr>
        <p:txBody>
          <a:bodyPr>
            <a:normAutofit/>
          </a:bodyPr>
          <a:lstStyle>
            <a:lvl1pPr algn="r">
              <a:defRPr sz="3600">
                <a:solidFill>
                  <a:schemeClr val="accent2"/>
                </a:solidFill>
              </a:defRPr>
            </a:lvl1pPr>
          </a:lstStyle>
          <a:p>
            <a:r>
              <a:rPr lang="en-US"/>
              <a:t>Click to edit title</a:t>
            </a:r>
          </a:p>
        </p:txBody>
      </p:sp>
      <p:sp>
        <p:nvSpPr>
          <p:cNvPr id="14" name="Text Placeholder 3"/>
          <p:cNvSpPr>
            <a:spLocks noGrp="1"/>
          </p:cNvSpPr>
          <p:nvPr>
            <p:ph type="body" sz="quarter" idx="13"/>
          </p:nvPr>
        </p:nvSpPr>
        <p:spPr bwMode="white">
          <a:xfrm>
            <a:off x="815895" y="1365203"/>
            <a:ext cx="10555696"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dirty="0"/>
              <a:t>Click icon to insert screenshot</a:t>
            </a:r>
          </a:p>
        </p:txBody>
      </p:sp>
    </p:spTree>
    <p:extLst>
      <p:ext uri="{BB962C8B-B14F-4D97-AF65-F5344CB8AC3E}">
        <p14:creationId xmlns:p14="http://schemas.microsoft.com/office/powerpoint/2010/main" val="40340284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ingle Quote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a:t>“Click to edit quote.”</a:t>
            </a:r>
          </a:p>
        </p:txBody>
      </p:sp>
      <p:sp>
        <p:nvSpPr>
          <p:cNvPr id="8" name="Text Placeholder 6"/>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9"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11"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2539662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userDrawn="1"/>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a:t>“Click to edit quote.”</a:t>
            </a:r>
          </a:p>
        </p:txBody>
      </p:sp>
      <p:sp>
        <p:nvSpPr>
          <p:cNvPr id="15" name="Text Placeholder 6"/>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6"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endParaRPr lang="en-US" dirty="0"/>
          </a:p>
        </p:txBody>
      </p:sp>
      <p:sp>
        <p:nvSpPr>
          <p:cNvPr id="18" name="Footer Placeholder 4"/>
          <p:cNvSpPr>
            <a:spLocks noGrp="1"/>
          </p:cNvSpPr>
          <p:nvPr>
            <p:ph type="ftr" sz="quarter" idx="3"/>
          </p:nvPr>
        </p:nvSpPr>
        <p:spPr bwMode="white">
          <a:xfrm>
            <a:off x="3302177" y="6356349"/>
            <a:ext cx="5587647" cy="365125"/>
          </a:xfrm>
          <a:prstGeom prst="rect">
            <a:avLst/>
          </a:prstGeom>
        </p:spPr>
        <p:txBody>
          <a:bodyPr anchor="ctr"/>
          <a:lstStyle>
            <a:lvl1pPr algn="ctr">
              <a:defRPr sz="1200">
                <a:solidFill>
                  <a:schemeClr val="bg1"/>
                </a:solidFill>
              </a:defRPr>
            </a:lvl1pPr>
          </a:lstStyle>
          <a:p>
            <a:endParaRPr lang="en-US" dirty="0"/>
          </a:p>
        </p:txBody>
      </p:sp>
      <p:sp>
        <p:nvSpPr>
          <p:cNvPr id="19" name="Slide Number Placeholder 6"/>
          <p:cNvSpPr>
            <a:spLocks noGrp="1"/>
          </p:cNvSpPr>
          <p:nvPr>
            <p:ph type="sldNum" sz="quarter" idx="12"/>
          </p:nvPr>
        </p:nvSpPr>
        <p:spPr bwMode="white">
          <a:xfrm>
            <a:off x="9891132" y="6356350"/>
            <a:ext cx="1462668" cy="365125"/>
          </a:xfrm>
        </p:spPr>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434411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Full Image Black Circle Overlay">
    <p:bg bwMode="gray">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6146624"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a:t>Click to edit title</a:t>
            </a:r>
          </a:p>
        </p:txBody>
      </p:sp>
    </p:spTree>
    <p:extLst>
      <p:ext uri="{BB962C8B-B14F-4D97-AF65-F5344CB8AC3E}">
        <p14:creationId xmlns:p14="http://schemas.microsoft.com/office/powerpoint/2010/main" val="40922583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5720397" y="912530"/>
            <a:ext cx="4661388" cy="4661388"/>
          </a:xfrm>
          <a:prstGeom prst="ellipse">
            <a:avLst/>
          </a:prstGeom>
          <a:solidFill>
            <a:srgbClr val="003865">
              <a:alpha val="87843"/>
            </a:srgbClr>
          </a:solidFill>
        </p:spPr>
        <p:txBody>
          <a:bodyPr>
            <a:noAutofit/>
          </a:bodyPr>
          <a:lstStyle>
            <a:lvl1pPr algn="ctr">
              <a:tabLst>
                <a:tab pos="3770313" algn="l"/>
              </a:tabLst>
              <a:defRPr sz="4500" baseline="0">
                <a:solidFill>
                  <a:schemeClr val="bg1"/>
                </a:solidFill>
              </a:defRPr>
            </a:lvl1pPr>
          </a:lstStyle>
          <a:p>
            <a:r>
              <a:rPr lang="en-US"/>
              <a:t>Click to edit title</a:t>
            </a:r>
          </a:p>
        </p:txBody>
      </p:sp>
      <p:sp>
        <p:nvSpPr>
          <p:cNvPr id="9" name="Text Placeholder 7"/>
          <p:cNvSpPr>
            <a:spLocks noGrp="1"/>
          </p:cNvSpPr>
          <p:nvPr>
            <p:ph type="body" sz="quarter" idx="14" hasCustomPrompt="1"/>
          </p:nvPr>
        </p:nvSpPr>
        <p:spPr bwMode="auto">
          <a:xfrm>
            <a:off x="9544816" y="524007"/>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a:t>Second Point</a:t>
            </a:r>
          </a:p>
        </p:txBody>
      </p:sp>
      <p:sp>
        <p:nvSpPr>
          <p:cNvPr id="8" name="Text Placeholder 7"/>
          <p:cNvSpPr>
            <a:spLocks noGrp="1"/>
          </p:cNvSpPr>
          <p:nvPr>
            <p:ph type="body" sz="quarter" idx="13" hasCustomPrompt="1"/>
          </p:nvPr>
        </p:nvSpPr>
        <p:spPr bwMode="auto">
          <a:xfrm>
            <a:off x="9251002" y="3581845"/>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a:t>Third Point</a:t>
            </a:r>
          </a:p>
        </p:txBody>
      </p:sp>
    </p:spTree>
    <p:extLst>
      <p:ext uri="{BB962C8B-B14F-4D97-AF65-F5344CB8AC3E}">
        <p14:creationId xmlns:p14="http://schemas.microsoft.com/office/powerpoint/2010/main" val="29110042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bwMode="gray">
          <a:xfrm>
            <a:off x="0" y="0"/>
            <a:ext cx="12192000" cy="6858000"/>
          </a:xfrm>
        </p:spPr>
        <p:txBody>
          <a:bodyPr/>
          <a:lstStyle/>
          <a:p>
            <a:r>
              <a:rPr lang="en-US" dirty="0"/>
              <a:t>Click icon to add picture</a:t>
            </a:r>
          </a:p>
        </p:txBody>
      </p:sp>
      <p:sp>
        <p:nvSpPr>
          <p:cNvPr id="2" name="Title 1"/>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a:t>Quote or </a:t>
            </a:r>
            <a:br>
              <a:rPr lang="en-US"/>
            </a:br>
            <a:r>
              <a:rPr lang="en-US"/>
              <a:t>Statement</a:t>
            </a:r>
          </a:p>
        </p:txBody>
      </p:sp>
    </p:spTree>
    <p:extLst>
      <p:ext uri="{BB962C8B-B14F-4D97-AF65-F5344CB8AC3E}">
        <p14:creationId xmlns:p14="http://schemas.microsoft.com/office/powerpoint/2010/main" val="2067717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 Solid Red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a:t>Quote or Statement</a:t>
            </a:r>
          </a:p>
        </p:txBody>
      </p:sp>
      <p:sp>
        <p:nvSpPr>
          <p:cNvPr id="10" name="Text Placeholder 6"/>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a:t>Make a secondary statement here.</a:t>
            </a:r>
          </a:p>
        </p:txBody>
      </p:sp>
      <p:sp>
        <p:nvSpPr>
          <p:cNvPr id="3" name="Date Placeholder 2"/>
          <p:cNvSpPr>
            <a:spLocks noGrp="1"/>
          </p:cNvSpPr>
          <p:nvPr>
            <p:ph type="dt" sz="half" idx="10"/>
          </p:nvPr>
        </p:nvSpPr>
        <p:spPr bwMode="white"/>
        <p:txBody>
          <a:bodyPr/>
          <a:lstStyle>
            <a:lvl1pPr>
              <a:defRPr>
                <a:solidFill>
                  <a:schemeClr val="bg1"/>
                </a:solidFill>
              </a:defRPr>
            </a:lvl1pPr>
          </a:lstStyle>
          <a:p>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795370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Quote Solid Light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auto">
          <a:xfrm>
            <a:off x="0" y="1389685"/>
            <a:ext cx="12192000" cy="1340989"/>
          </a:xfrm>
          <a:solidFill>
            <a:schemeClr val="tx1"/>
          </a:solidFill>
        </p:spPr>
        <p:txBody>
          <a:bodyPr>
            <a:noAutofit/>
          </a:bodyPr>
          <a:lstStyle>
            <a:lvl1pPr algn="ctr">
              <a:tabLst>
                <a:tab pos="3770313" algn="l"/>
              </a:tabLst>
              <a:defRPr sz="7000">
                <a:solidFill>
                  <a:schemeClr val="accent2"/>
                </a:solidFill>
              </a:defRPr>
            </a:lvl1pPr>
          </a:lstStyle>
          <a:p>
            <a:r>
              <a:rPr lang="en-US"/>
              <a:t>Quote or Statement</a:t>
            </a:r>
          </a:p>
        </p:txBody>
      </p:sp>
      <p:sp>
        <p:nvSpPr>
          <p:cNvPr id="8" name="Text Placeholder 6"/>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a:t>Make a secondary statement here.</a:t>
            </a:r>
          </a:p>
        </p:txBody>
      </p:sp>
      <p:sp>
        <p:nvSpPr>
          <p:cNvPr id="3" name="Date Placeholder 2"/>
          <p:cNvSpPr>
            <a:spLocks noGrp="1"/>
          </p:cNvSpPr>
          <p:nvPr>
            <p:ph type="dt" sz="half" idx="10"/>
          </p:nvPr>
        </p:nvSpPr>
        <p:spPr bwMode="black"/>
        <p:txBody>
          <a:bodyPr/>
          <a:lstStyle/>
          <a:p>
            <a:endParaRPr lang="en-US" dirty="0"/>
          </a:p>
        </p:txBody>
      </p:sp>
      <p:sp>
        <p:nvSpPr>
          <p:cNvPr id="5" name="Footer Placeholder 4"/>
          <p:cNvSpPr>
            <a:spLocks noGrp="1"/>
          </p:cNvSpPr>
          <p:nvPr>
            <p:ph type="ftr" sz="quarter" idx="12"/>
          </p:nvPr>
        </p:nvSpPr>
        <p:spPr bwMode="black"/>
        <p:txBody>
          <a:bodyPr/>
          <a:lstStyle>
            <a:lvl1pPr>
              <a:defRPr>
                <a:solidFill>
                  <a:schemeClr val="tx2"/>
                </a:solidFill>
              </a:defRPr>
            </a:lvl1pPr>
          </a:lstStyle>
          <a:p>
            <a:endParaRPr lang="en-US" dirty="0"/>
          </a:p>
        </p:txBody>
      </p:sp>
      <p:sp>
        <p:nvSpPr>
          <p:cNvPr id="4" name="Slide Number Placeholder 3"/>
          <p:cNvSpPr>
            <a:spLocks noGrp="1"/>
          </p:cNvSpPr>
          <p:nvPr>
            <p:ph type="sldNum" sz="quarter" idx="11"/>
          </p:nvPr>
        </p:nvSpPr>
        <p:spPr bwMode="black"/>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309155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Full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bwMode="gray">
          <a:xfrm>
            <a:off x="0" y="0"/>
            <a:ext cx="12192000" cy="6858000"/>
          </a:xfrm>
        </p:spPr>
        <p:txBody>
          <a:bodyPr/>
          <a:lstStyle>
            <a:lvl1pPr>
              <a:defRPr/>
            </a:lvl1pPr>
          </a:lstStyle>
          <a:p>
            <a:r>
              <a:rPr lang="en-US" dirty="0"/>
              <a:t>Click icon to edit background picture</a:t>
            </a:r>
          </a:p>
        </p:txBody>
      </p:sp>
      <p:sp>
        <p:nvSpPr>
          <p:cNvPr id="12"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a:t>Quote or Statement</a:t>
            </a:r>
          </a:p>
        </p:txBody>
      </p:sp>
      <p:sp>
        <p:nvSpPr>
          <p:cNvPr id="13" name="Text Placeholder 6"/>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a:t>Make a secondary statement here.</a:t>
            </a:r>
          </a:p>
        </p:txBody>
      </p:sp>
      <p:sp>
        <p:nvSpPr>
          <p:cNvPr id="3" name="Date Placeholder 2"/>
          <p:cNvSpPr>
            <a:spLocks noGrp="1"/>
          </p:cNvSpPr>
          <p:nvPr>
            <p:ph type="dt" sz="half" idx="10"/>
          </p:nvPr>
        </p:nvSpPr>
        <p:spPr bwMode="white"/>
        <p:txBody>
          <a:bodyPr/>
          <a:lstStyle>
            <a:lvl1pPr>
              <a:defRPr>
                <a:solidFill>
                  <a:schemeClr val="bg1"/>
                </a:solidFill>
              </a:defRPr>
            </a:lvl1pPr>
          </a:lstStyle>
          <a:p>
            <a:endParaRPr lang="en-US" dirty="0"/>
          </a:p>
        </p:txBody>
      </p:sp>
      <p:sp>
        <p:nvSpPr>
          <p:cNvPr id="5" name="Footer Placeholder 4"/>
          <p:cNvSpPr>
            <a:spLocks noGrp="1"/>
          </p:cNvSpPr>
          <p:nvPr>
            <p:ph type="ftr" sz="quarter" idx="12"/>
          </p:nvPr>
        </p:nvSpPr>
        <p:spPr bwMode="white"/>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bwMode="white"/>
        <p:txBody>
          <a:bodyPr/>
          <a:lstStyle>
            <a:lvl1pPr>
              <a:defRPr>
                <a:solidFill>
                  <a:schemeClr val="bg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472605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Quote Solid Light Background">
    <p:bg bwMode="auto">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auto">
          <a:xfrm>
            <a:off x="0" y="1651380"/>
            <a:ext cx="12192000" cy="1733266"/>
          </a:xfrm>
          <a:solidFill>
            <a:schemeClr val="tx1"/>
          </a:solidFill>
        </p:spPr>
        <p:txBody>
          <a:bodyPr>
            <a:noAutofit/>
          </a:bodyPr>
          <a:lstStyle>
            <a:lvl1pPr algn="ctr">
              <a:tabLst>
                <a:tab pos="3770313" algn="l"/>
              </a:tabLst>
              <a:defRPr sz="7000">
                <a:solidFill>
                  <a:schemeClr val="bg1"/>
                </a:solidFill>
              </a:defRPr>
            </a:lvl1pPr>
          </a:lstStyle>
          <a:p>
            <a:r>
              <a:rPr lang="en-US"/>
              <a:t>Thank you!</a:t>
            </a:r>
          </a:p>
        </p:txBody>
      </p:sp>
      <p:sp>
        <p:nvSpPr>
          <p:cNvPr id="8" name="Text Placeholder 6"/>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1"/>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2"/>
          <p:cNvSpPr>
            <a:spLocks noGrp="1"/>
          </p:cNvSpPr>
          <p:nvPr>
            <p:ph type="dt" sz="half" idx="10"/>
          </p:nvPr>
        </p:nvSpPr>
        <p:spPr bwMode="black"/>
        <p:txBody>
          <a:bodyPr/>
          <a:lstStyle>
            <a:lvl1pPr>
              <a:defRPr>
                <a:solidFill>
                  <a:schemeClr val="tx2"/>
                </a:solidFill>
              </a:defRPr>
            </a:lvl1pPr>
          </a:lstStyle>
          <a:p>
            <a:endParaRPr lang="en-US" dirty="0"/>
          </a:p>
        </p:txBody>
      </p:sp>
      <p:sp>
        <p:nvSpPr>
          <p:cNvPr id="5" name="Footer Placeholder 4"/>
          <p:cNvSpPr>
            <a:spLocks noGrp="1"/>
          </p:cNvSpPr>
          <p:nvPr>
            <p:ph type="ftr" sz="quarter" idx="12"/>
          </p:nvPr>
        </p:nvSpPr>
        <p:spPr bwMode="black"/>
        <p:txBody>
          <a:bodyPr/>
          <a:lstStyle>
            <a:lvl1pPr>
              <a:defRPr>
                <a:solidFill>
                  <a:schemeClr val="tx1"/>
                </a:solidFill>
              </a:defRPr>
            </a:lvl1pPr>
          </a:lstStyle>
          <a:p>
            <a:endParaRPr lang="en-US" dirty="0">
              <a:solidFill>
                <a:schemeClr val="tx2"/>
              </a:solidFill>
            </a:endParaRPr>
          </a:p>
        </p:txBody>
      </p:sp>
      <p:sp>
        <p:nvSpPr>
          <p:cNvPr id="4" name="Slide Number Placeholder 3"/>
          <p:cNvSpPr>
            <a:spLocks noGrp="1"/>
          </p:cNvSpPr>
          <p:nvPr>
            <p:ph type="sldNum" sz="quarter" idx="11"/>
          </p:nvPr>
        </p:nvSpPr>
        <p:spPr bwMode="black"/>
        <p:txBody>
          <a:bodyPr/>
          <a:lstStyle>
            <a:lvl1pPr>
              <a:defRPr>
                <a:solidFill>
                  <a:schemeClr val="tx1"/>
                </a:solidFill>
              </a:defRPr>
            </a:lvl1pPr>
          </a:lstStyle>
          <a:p>
            <a:fld id="{48F63A3B-78C7-47BE-AE5E-E10140E04643}" type="slidenum">
              <a:rPr lang="en-US" smtClean="0"/>
              <a:pPr/>
              <a:t>‹#›</a:t>
            </a:fld>
            <a:endParaRPr lang="en-US" dirty="0"/>
          </a:p>
        </p:txBody>
      </p:sp>
      <p:sp>
        <p:nvSpPr>
          <p:cNvPr id="6" name="Rectangle 5"/>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DLI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8424852" y="367741"/>
            <a:ext cx="3183297" cy="927174"/>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bwMode="auto">
          <a:xfrm>
            <a:off x="0" y="-1"/>
            <a:ext cx="12192000" cy="1216025"/>
          </a:xfrm>
          <a:solidFill>
            <a:schemeClr val="accent1"/>
          </a:solidFill>
        </p:spPr>
        <p:txBody>
          <a:bodyPr lIns="822960" rIns="822960">
            <a:normAutofit/>
          </a:bodyPr>
          <a:lstStyle>
            <a:lvl1pPr algn="ctr">
              <a:defRPr sz="3600">
                <a:solidFill>
                  <a:schemeClr val="bg1"/>
                </a:solidFill>
              </a:defRPr>
            </a:lvl1pPr>
          </a:lstStyle>
          <a:p>
            <a:r>
              <a:rPr lang="en-US" dirty="0"/>
              <a:t>Click to edit title</a:t>
            </a:r>
          </a:p>
        </p:txBody>
      </p:sp>
      <p:sp>
        <p:nvSpPr>
          <p:cNvPr id="3" name="Content Placeholder 2"/>
          <p:cNvSpPr>
            <a:spLocks noGrp="1"/>
          </p:cNvSpPr>
          <p:nvPr>
            <p:ph sz="half" idx="1"/>
          </p:nvPr>
        </p:nvSpPr>
        <p:spPr bwMode="auto">
          <a:xfrm>
            <a:off x="838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bwMode="auto">
          <a:xfrm>
            <a:off x="6172200" y="1594624"/>
            <a:ext cx="5181600" cy="4582339"/>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10" name="Rectangle 9"/>
          <p:cNvSpPr/>
          <p:nvPr userDrawn="1"/>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accent2"/>
              </a:solidFill>
            </a:endParaRPr>
          </a:p>
        </p:txBody>
      </p:sp>
      <p:sp>
        <p:nvSpPr>
          <p:cNvPr id="13" name="Slide Number Placeholder 18"/>
          <p:cNvSpPr>
            <a:spLocks noGrp="1"/>
          </p:cNvSpPr>
          <p:nvPr>
            <p:ph type="sldNum" sz="quarter" idx="16"/>
          </p:nvPr>
        </p:nvSpPr>
        <p:spPr bwMode="black">
          <a:xfrm>
            <a:off x="9891132" y="6356350"/>
            <a:ext cx="1462668" cy="365125"/>
          </a:xfrm>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3588827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endParaRPr lang="en-US" dirty="0"/>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bwMode="black">
          <a:xfrm>
            <a:off x="9891132" y="6356350"/>
            <a:ext cx="1462668" cy="365125"/>
          </a:xfrm>
          <a:prstGeom prst="rect">
            <a:avLst/>
          </a:prstGeom>
        </p:spPr>
        <p:txBody>
          <a:bodyPr vert="horz" lIns="91440" tIns="45720" rIns="91440" bIns="45720" rtlCol="0" anchor="ctr"/>
          <a:lstStyle>
            <a:lvl1pPr algn="r">
              <a:defRPr sz="1200">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9" r:id="rId3"/>
    <p:sldLayoutId id="2147483795" r:id="rId4"/>
    <p:sldLayoutId id="2147483711" r:id="rId5"/>
    <p:sldLayoutId id="2147483712" r:id="rId6"/>
    <p:sldLayoutId id="2147483790" r:id="rId7"/>
    <p:sldLayoutId id="2147483789" r:id="rId8"/>
    <p:sldLayoutId id="2147483714" r:id="rId9"/>
    <p:sldLayoutId id="2147483820" r:id="rId10"/>
    <p:sldLayoutId id="2147483821" r:id="rId11"/>
    <p:sldLayoutId id="2147483824" r:id="rId12"/>
    <p:sldLayoutId id="2147483826" r:id="rId13"/>
    <p:sldLayoutId id="2147483822" r:id="rId14"/>
    <p:sldLayoutId id="2147483823" r:id="rId15"/>
    <p:sldLayoutId id="2147483738" r:id="rId16"/>
    <p:sldLayoutId id="2147483739" r:id="rId17"/>
    <p:sldLayoutId id="2147483780" r:id="rId18"/>
    <p:sldLayoutId id="2147483773" r:id="rId19"/>
    <p:sldLayoutId id="2147483800" r:id="rId20"/>
    <p:sldLayoutId id="2147483688" r:id="rId21"/>
    <p:sldLayoutId id="2147483801" r:id="rId22"/>
    <p:sldLayoutId id="2147483802" r:id="rId23"/>
    <p:sldLayoutId id="2147483803" r:id="rId24"/>
    <p:sldLayoutId id="2147483744" r:id="rId25"/>
    <p:sldLayoutId id="2147483793" r:id="rId26"/>
    <p:sldLayoutId id="2147483772" r:id="rId27"/>
    <p:sldLayoutId id="2147483767" r:id="rId28"/>
    <p:sldLayoutId id="2147483769" r:id="rId29"/>
    <p:sldLayoutId id="2147483771" r:id="rId30"/>
    <p:sldLayoutId id="2147483770" r:id="rId31"/>
    <p:sldLayoutId id="2147483732" r:id="rId32"/>
    <p:sldLayoutId id="2147483794" r:id="rId33"/>
    <p:sldLayoutId id="2147483733" r:id="rId34"/>
    <p:sldLayoutId id="2147483747" r:id="rId35"/>
    <p:sldLayoutId id="2147483818" r:id="rId36"/>
    <p:sldLayoutId id="2147483805" r:id="rId37"/>
    <p:sldLayoutId id="2147483806" r:id="rId38"/>
    <p:sldLayoutId id="2147483750" r:id="rId39"/>
    <p:sldLayoutId id="2147483765" r:id="rId40"/>
    <p:sldLayoutId id="2147483781" r:id="rId41"/>
    <p:sldLayoutId id="2147483809" r:id="rId42"/>
    <p:sldLayoutId id="2147483808" r:id="rId43"/>
    <p:sldLayoutId id="2147483807" r:id="rId44"/>
    <p:sldLayoutId id="2147483819" r:id="rId45"/>
    <p:sldLayoutId id="2147483754" r:id="rId46"/>
    <p:sldLayoutId id="2147483755" r:id="rId47"/>
    <p:sldLayoutId id="2147483759" r:id="rId48"/>
    <p:sldLayoutId id="2147483753" r:id="rId49"/>
    <p:sldLayoutId id="2147483763" r:id="rId50"/>
    <p:sldLayoutId id="2147483762" r:id="rId51"/>
    <p:sldLayoutId id="2147483797" r:id="rId52"/>
    <p:sldLayoutId id="2147483834" r:id="rId5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mailto:hared.mah@state.mn.us" TargetMode="External"/><Relationship Id="rId2" Type="http://schemas.openxmlformats.org/officeDocument/2006/relationships/notesSlide" Target="../notesSlides/notesSlide30.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92" y="3477837"/>
            <a:ext cx="12192000" cy="1295182"/>
          </a:xfrm>
        </p:spPr>
        <p:txBody>
          <a:bodyPr/>
          <a:lstStyle/>
          <a:p>
            <a:r>
              <a:rPr lang="en-US" b="1" dirty="0"/>
              <a:t>2026 Minnesota Workers’ Compensation System Report: </a:t>
            </a:r>
            <a:r>
              <a:rPr lang="en-US" b="1"/>
              <a:t>Trends and </a:t>
            </a:r>
            <a:r>
              <a:rPr lang="en-US" b="1" dirty="0"/>
              <a:t>h</a:t>
            </a:r>
            <a:r>
              <a:rPr lang="en-US" b="1"/>
              <a:t>ighlights</a:t>
            </a:r>
            <a:endParaRPr lang="en-US" dirty="0">
              <a:latin typeface="Calibri" panose="020F0502020204030204" pitchFamily="34" charset="0"/>
              <a:cs typeface="Calibri" panose="020F0502020204030204" pitchFamily="34" charset="0"/>
            </a:endParaRPr>
          </a:p>
        </p:txBody>
      </p:sp>
      <p:sp>
        <p:nvSpPr>
          <p:cNvPr id="3" name="Text Placeholder 2"/>
          <p:cNvSpPr>
            <a:spLocks noGrp="1"/>
          </p:cNvSpPr>
          <p:nvPr>
            <p:ph type="body" sz="quarter" idx="14"/>
          </p:nvPr>
        </p:nvSpPr>
        <p:spPr>
          <a:xfrm>
            <a:off x="2962275" y="4908143"/>
            <a:ext cx="6991350" cy="1164853"/>
          </a:xfrm>
        </p:spPr>
        <p:txBody>
          <a:bodyPr>
            <a:normAutofit fontScale="85000" lnSpcReduction="20000"/>
          </a:bodyPr>
          <a:lstStyle/>
          <a:p>
            <a:r>
              <a:rPr lang="en-US" sz="3600" dirty="0"/>
              <a:t>Hared Mah</a:t>
            </a:r>
            <a:r>
              <a:rPr lang="en-US" sz="3600"/>
              <a:t>, research </a:t>
            </a:r>
            <a:r>
              <a:rPr lang="en-US" sz="3600" dirty="0"/>
              <a:t>s</a:t>
            </a:r>
            <a:r>
              <a:rPr lang="en-US" sz="3600"/>
              <a:t>cientist</a:t>
            </a:r>
            <a:endParaRPr lang="en-US" sz="3600" dirty="0"/>
          </a:p>
          <a:p>
            <a:r>
              <a:rPr lang="en-US" sz="3600" b="1" dirty="0"/>
              <a:t>DLI Research and Data Analytics</a:t>
            </a:r>
          </a:p>
          <a:p>
            <a:endParaRPr lang="en-US" sz="900" dirty="0"/>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gray">
          <a:xfrm>
            <a:off x="483322" y="5724327"/>
            <a:ext cx="3183297" cy="927174"/>
          </a:xfrm>
          <a:prstGeom prst="rect">
            <a:avLst/>
          </a:prstGeom>
        </p:spPr>
      </p:pic>
      <p:sp>
        <p:nvSpPr>
          <p:cNvPr id="4" name="Slide Number Placeholder 5">
            <a:extLst>
              <a:ext uri="{FF2B5EF4-FFF2-40B4-BE49-F238E27FC236}">
                <a16:creationId xmlns:a16="http://schemas.microsoft.com/office/drawing/2014/main" id="{34ABEB55-0138-2109-C435-AFB06B0E0E41}"/>
              </a:ext>
              <a:ext uri="{C183D7F6-B498-43B3-948B-1728B52AA6E4}">
                <adec:decorative xmlns:adec="http://schemas.microsoft.com/office/drawing/2017/decorative" val="1"/>
              </a:ext>
            </a:extLst>
          </p:cNvPr>
          <p:cNvSpPr txBox="1">
            <a:spLocks/>
          </p:cNvSpPr>
          <p:nvPr/>
        </p:nvSpPr>
        <p:spPr>
          <a:xfrm>
            <a:off x="10782662" y="6187914"/>
            <a:ext cx="926016" cy="24973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1200" dirty="0">
                <a:solidFill>
                  <a:srgbClr val="000000"/>
                </a:solidFill>
                <a:latin typeface="Calibri"/>
              </a:rPr>
              <a:t>10/14/2026</a:t>
            </a:r>
          </a:p>
        </p:txBody>
      </p:sp>
    </p:spTree>
    <p:extLst>
      <p:ext uri="{BB962C8B-B14F-4D97-AF65-F5344CB8AC3E}">
        <p14:creationId xmlns:p14="http://schemas.microsoft.com/office/powerpoint/2010/main" val="168690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C8E00A2-C9C6-F65E-77C6-25CD046AD7C8}"/>
              </a:ext>
            </a:extLst>
          </p:cNvPr>
          <p:cNvSpPr>
            <a:spLocks noGrp="1"/>
          </p:cNvSpPr>
          <p:nvPr>
            <p:ph type="title"/>
          </p:nvPr>
        </p:nvSpPr>
        <p:spPr/>
        <p:txBody>
          <a:bodyPr/>
          <a:lstStyle/>
          <a:p>
            <a:pPr algn="ctr"/>
            <a:r>
              <a:rPr lang="en-US"/>
              <a:t>Topics</a:t>
            </a:r>
            <a:endParaRPr lang="en-US" dirty="0"/>
          </a:p>
        </p:txBody>
      </p:sp>
      <p:sp>
        <p:nvSpPr>
          <p:cNvPr id="8" name="Content Placeholder 7">
            <a:extLst>
              <a:ext uri="{FF2B5EF4-FFF2-40B4-BE49-F238E27FC236}">
                <a16:creationId xmlns:a16="http://schemas.microsoft.com/office/drawing/2014/main" id="{1B387182-DF52-A4D8-3E6B-F6DC60733664}"/>
              </a:ext>
            </a:extLst>
          </p:cNvPr>
          <p:cNvSpPr>
            <a:spLocks noGrp="1"/>
          </p:cNvSpPr>
          <p:nvPr>
            <p:ph idx="1"/>
          </p:nvPr>
        </p:nvSpPr>
        <p:spPr>
          <a:xfrm>
            <a:off x="838200" y="1641691"/>
            <a:ext cx="10515600" cy="4351338"/>
          </a:xfrm>
        </p:spPr>
        <p:txBody>
          <a:bodyPr>
            <a:normAutofit/>
          </a:bodyPr>
          <a:lstStyle/>
          <a:p>
            <a:pPr>
              <a:spcAft>
                <a:spcPts val="600"/>
              </a:spcAft>
            </a:pPr>
            <a:r>
              <a:rPr lang="en-US" altLang="en-US" sz="2000" b="1" dirty="0"/>
              <a:t>Workers’ Compensation System Report 2026</a:t>
            </a:r>
          </a:p>
          <a:p>
            <a:pPr lvl="1">
              <a:spcAft>
                <a:spcPts val="600"/>
              </a:spcAft>
            </a:pPr>
            <a:r>
              <a:rPr lang="en-US" altLang="en-US" sz="1800" dirty="0"/>
              <a:t>System overview</a:t>
            </a:r>
          </a:p>
          <a:p>
            <a:pPr lvl="1">
              <a:spcAft>
                <a:spcPts val="600"/>
              </a:spcAft>
            </a:pPr>
            <a:r>
              <a:rPr lang="en-US" altLang="en-US" sz="1800" dirty="0"/>
              <a:t>Indemnity benefits</a:t>
            </a:r>
          </a:p>
          <a:p>
            <a:pPr lvl="1">
              <a:spcAft>
                <a:spcPts val="600"/>
              </a:spcAft>
            </a:pPr>
            <a:r>
              <a:rPr lang="en-US" altLang="en-US" sz="1800" dirty="0"/>
              <a:t>Vocational rehabilitation</a:t>
            </a:r>
          </a:p>
          <a:p>
            <a:pPr lvl="1">
              <a:spcAft>
                <a:spcPts val="600"/>
              </a:spcAft>
            </a:pPr>
            <a:r>
              <a:rPr lang="en-US" altLang="en-US" sz="1800" dirty="0"/>
              <a:t>Dispute resolution</a:t>
            </a:r>
          </a:p>
          <a:p>
            <a:pPr marL="0" indent="0">
              <a:spcAft>
                <a:spcPts val="600"/>
              </a:spcAft>
              <a:buNone/>
            </a:pPr>
            <a:endParaRPr lang="en-US" altLang="en-US" sz="4400" dirty="0"/>
          </a:p>
          <a:p>
            <a:pPr>
              <a:spcAft>
                <a:spcPts val="600"/>
              </a:spcAft>
            </a:pPr>
            <a:endParaRPr lang="en-US" altLang="en-US" sz="4400" dirty="0"/>
          </a:p>
          <a:p>
            <a:endParaRPr lang="en-US" dirty="0"/>
          </a:p>
        </p:txBody>
      </p:sp>
      <p:sp>
        <p:nvSpPr>
          <p:cNvPr id="2" name="Slide Number Placeholder 1">
            <a:extLst>
              <a:ext uri="{FF2B5EF4-FFF2-40B4-BE49-F238E27FC236}">
                <a16:creationId xmlns:a16="http://schemas.microsoft.com/office/drawing/2014/main" id="{E8A00974-48EC-6BB0-8AE8-E28857BBA133}"/>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a:t>
            </a:fld>
            <a:endParaRPr lang="en-US" dirty="0"/>
          </a:p>
        </p:txBody>
      </p:sp>
    </p:spTree>
    <p:extLst>
      <p:ext uri="{BB962C8B-B14F-4D97-AF65-F5344CB8AC3E}">
        <p14:creationId xmlns:p14="http://schemas.microsoft.com/office/powerpoint/2010/main" val="40767256"/>
      </p:ext>
    </p:extLst>
  </p:cSld>
  <p:clrMapOvr>
    <a:masterClrMapping/>
  </p:clrMapOvr>
  <mc:AlternateContent xmlns:mc="http://schemas.openxmlformats.org/markup-compatibility/2006" xmlns:p14="http://schemas.microsoft.com/office/powerpoint/2010/main">
    <mc:Choice Requires="p14">
      <p:transition spd="slow" p14:dur="2000" advTm="222"/>
    </mc:Choice>
    <mc:Fallback xmlns="">
      <p:transition spd="slow" advTm="22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Workers’ Compensation System Report features </a:t>
            </a:r>
          </a:p>
        </p:txBody>
      </p:sp>
      <p:sp>
        <p:nvSpPr>
          <p:cNvPr id="8" name="Content Placeholder 7">
            <a:extLst>
              <a:ext uri="{FF2B5EF4-FFF2-40B4-BE49-F238E27FC236}">
                <a16:creationId xmlns:a16="http://schemas.microsoft.com/office/drawing/2014/main" id="{1FE6BDD7-6B94-4850-AC49-FDB39885019F}"/>
              </a:ext>
            </a:extLst>
          </p:cNvPr>
          <p:cNvSpPr>
            <a:spLocks noGrp="1"/>
          </p:cNvSpPr>
          <p:nvPr>
            <p:ph idx="1"/>
          </p:nvPr>
        </p:nvSpPr>
        <p:spPr>
          <a:xfrm>
            <a:off x="614149" y="1419367"/>
            <a:ext cx="10703139" cy="4728215"/>
          </a:xfrm>
        </p:spPr>
        <p:txBody>
          <a:bodyPr>
            <a:normAutofit fontScale="92500" lnSpcReduction="10000"/>
          </a:bodyPr>
          <a:lstStyle/>
          <a:p>
            <a:pPr marL="0" indent="0" eaLnBrk="1" hangingPunct="1">
              <a:buNone/>
            </a:pPr>
            <a:r>
              <a:rPr lang="en-US" altLang="en-US" sz="2000" b="1" dirty="0"/>
              <a:t>Primary data sources (among others)</a:t>
            </a:r>
          </a:p>
          <a:p>
            <a:pPr lvl="1" eaLnBrk="1" hangingPunct="1"/>
            <a:r>
              <a:rPr lang="en-US" altLang="en-US" sz="1800" dirty="0"/>
              <a:t>Department of Labor and Industry (DLI) claims database — limited to claims with lost time or paid indemnity benefits. </a:t>
            </a:r>
            <a:r>
              <a:rPr lang="en-US" altLang="en-US" sz="1800"/>
              <a:t>This includes updates to benefits undercounted in approximately 9% of claims in recent years due to Campus system logic.</a:t>
            </a:r>
            <a:endParaRPr lang="en-US" altLang="en-US" sz="1800" dirty="0"/>
          </a:p>
          <a:p>
            <a:pPr lvl="1" eaLnBrk="1" hangingPunct="1"/>
            <a:r>
              <a:rPr lang="en-US" altLang="en-US" sz="1800" dirty="0"/>
              <a:t>Minnesota Workers’ Compensation Insurers Association (MWCIA) — Minnesota’s Workers’ compensation data service organization and rating bureau</a:t>
            </a:r>
          </a:p>
          <a:p>
            <a:pPr marL="0" indent="0" eaLnBrk="1" hangingPunct="1">
              <a:buNone/>
            </a:pPr>
            <a:r>
              <a:rPr lang="en-US" altLang="en-US" sz="2000" b="1" dirty="0"/>
              <a:t>Adjustment of cost data for average wage growth</a:t>
            </a:r>
          </a:p>
          <a:p>
            <a:pPr lvl="1" eaLnBrk="1" hangingPunct="1"/>
            <a:r>
              <a:rPr lang="en-US" altLang="en-US" sz="1800" dirty="0"/>
              <a:t>“Inflation adjustment”</a:t>
            </a:r>
          </a:p>
          <a:p>
            <a:pPr lvl="1"/>
            <a:r>
              <a:rPr lang="en-US" altLang="en-US" sz="1800" dirty="0"/>
              <a:t>Adjusted costs show how much costs have grown faster or slower than wages. </a:t>
            </a:r>
          </a:p>
          <a:p>
            <a:pPr lvl="1"/>
            <a:r>
              <a:rPr lang="en-US" altLang="en-US" sz="1800" dirty="0"/>
              <a:t>If actual cost of benefits grows at same rate as wages, the net effect is no change in cost relative to payroll.</a:t>
            </a:r>
          </a:p>
          <a:p>
            <a:pPr lvl="1"/>
            <a:r>
              <a:rPr lang="en-US" altLang="en-US" sz="1800" dirty="0"/>
              <a:t>Cost amounts in this report were adjusted for growth in the statewide average weekly wage (SAWW) between the respective injury-year and 2024.</a:t>
            </a:r>
          </a:p>
          <a:p>
            <a:pPr marL="457200" lvl="1" indent="0" eaLnBrk="1" hangingPunct="1">
              <a:buNone/>
            </a:pPr>
            <a:endParaRPr lang="en-US" altLang="en-US" sz="4400" dirty="0"/>
          </a:p>
          <a:p>
            <a:pPr marL="457200" lvl="1" indent="0" eaLnBrk="1" hangingPunct="1">
              <a:buNone/>
            </a:pPr>
            <a:endParaRPr lang="en-US" altLang="en-US" sz="5200" dirty="0"/>
          </a:p>
          <a:p>
            <a:pPr marL="457200" lvl="1" indent="0" eaLnBrk="1" hangingPunct="1">
              <a:buNone/>
            </a:pPr>
            <a:endParaRPr lang="en-US" altLang="en-US" sz="2000" dirty="0"/>
          </a:p>
          <a:p>
            <a:pPr marL="0" indent="0">
              <a:buNone/>
            </a:pPr>
            <a:endParaRPr lang="en-US" sz="2000" dirty="0"/>
          </a:p>
        </p:txBody>
      </p:sp>
      <p:sp>
        <p:nvSpPr>
          <p:cNvPr id="3" name="Slide Number Placeholder 2">
            <a:extLst>
              <a:ext uri="{FF2B5EF4-FFF2-40B4-BE49-F238E27FC236}">
                <a16:creationId xmlns:a16="http://schemas.microsoft.com/office/drawing/2014/main" id="{72F4A15B-771C-6A57-D720-CBCFFB5711F2}"/>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3</a:t>
            </a:fld>
            <a:endParaRPr lang="en-US" dirty="0"/>
          </a:p>
        </p:txBody>
      </p:sp>
    </p:spTree>
    <p:extLst>
      <p:ext uri="{BB962C8B-B14F-4D97-AF65-F5344CB8AC3E}">
        <p14:creationId xmlns:p14="http://schemas.microsoft.com/office/powerpoint/2010/main" val="1885853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Workers’ Compensation System </a:t>
            </a:r>
            <a:r>
              <a:rPr lang="en-US" sz="3200"/>
              <a:t>Report features, continued </a:t>
            </a:r>
            <a:endParaRPr lang="en-US" sz="3200" dirty="0"/>
          </a:p>
        </p:txBody>
      </p:sp>
      <p:sp>
        <p:nvSpPr>
          <p:cNvPr id="8" name="Content Placeholder 7">
            <a:extLst>
              <a:ext uri="{FF2B5EF4-FFF2-40B4-BE49-F238E27FC236}">
                <a16:creationId xmlns:a16="http://schemas.microsoft.com/office/drawing/2014/main" id="{1FE6BDD7-6B94-4850-AC49-FDB39885019F}"/>
              </a:ext>
            </a:extLst>
          </p:cNvPr>
          <p:cNvSpPr>
            <a:spLocks noGrp="1"/>
          </p:cNvSpPr>
          <p:nvPr>
            <p:ph idx="1"/>
          </p:nvPr>
        </p:nvSpPr>
        <p:spPr>
          <a:xfrm>
            <a:off x="865761" y="1419367"/>
            <a:ext cx="10451527" cy="4728215"/>
          </a:xfrm>
        </p:spPr>
        <p:txBody>
          <a:bodyPr>
            <a:normAutofit/>
          </a:bodyPr>
          <a:lstStyle/>
          <a:p>
            <a:pPr marL="0" indent="0" eaLnBrk="1" hangingPunct="1">
              <a:spcAft>
                <a:spcPts val="600"/>
              </a:spcAft>
              <a:buNone/>
            </a:pPr>
            <a:r>
              <a:rPr lang="en-US" altLang="en-US" sz="2000" b="1" dirty="0"/>
              <a:t>“Developed statistics”</a:t>
            </a:r>
          </a:p>
          <a:p>
            <a:pPr lvl="1">
              <a:spcAft>
                <a:spcPts val="600"/>
              </a:spcAft>
            </a:pPr>
            <a:r>
              <a:rPr lang="en-US" altLang="en-US" sz="1800" dirty="0"/>
              <a:t>Many report statistics are by year of injury. </a:t>
            </a:r>
          </a:p>
          <a:p>
            <a:pPr lvl="1">
              <a:spcAft>
                <a:spcPts val="600"/>
              </a:spcAft>
            </a:pPr>
            <a:r>
              <a:rPr lang="en-US" altLang="en-US" sz="1800" dirty="0"/>
              <a:t>To make statistics comparable over time, they are projected (“developed”) to a uniform maturity. More-recent injury years are less mature because of long claim life.</a:t>
            </a:r>
          </a:p>
          <a:p>
            <a:pPr lvl="1">
              <a:spcAft>
                <a:spcPts val="600"/>
              </a:spcAft>
            </a:pPr>
            <a:r>
              <a:rPr lang="en-US" altLang="en-US" sz="1800" dirty="0"/>
              <a:t>Developed statistics for recent years are subject to change.</a:t>
            </a:r>
          </a:p>
          <a:p>
            <a:pPr lvl="1">
              <a:spcAft>
                <a:spcPts val="600"/>
              </a:spcAft>
            </a:pPr>
            <a:r>
              <a:rPr lang="en-US" altLang="en-US" sz="1800" dirty="0"/>
              <a:t>2020-2022 statistics were affected by the COVID-19 pandemic, changes in the economy and data system transition. COVID-19 claims were not developed.</a:t>
            </a:r>
          </a:p>
          <a:p>
            <a:pPr lvl="1">
              <a:spcAft>
                <a:spcPts val="600"/>
              </a:spcAft>
            </a:pPr>
            <a:r>
              <a:rPr lang="en-US" sz="1800" dirty="0"/>
              <a:t>Vocational rehabilitation plan closure years start in October and end in September of the year number. </a:t>
            </a:r>
          </a:p>
          <a:p>
            <a:pPr lvl="2">
              <a:spcAft>
                <a:spcPts val="600"/>
              </a:spcAft>
              <a:buFont typeface="Wingdings" panose="05000000000000000000" pitchFamily="2" charset="2"/>
              <a:buChar char="Ø"/>
            </a:pPr>
            <a:r>
              <a:rPr lang="en-US" sz="1800" dirty="0"/>
              <a:t>This keeps years consistent with qualified rehabilitation consultant (QRC) hourly rate changes and many other aspects of workers' compensation statutes and allows full use of the available data.</a:t>
            </a:r>
            <a:endParaRPr lang="en-US" altLang="en-US" sz="1800" dirty="0"/>
          </a:p>
          <a:p>
            <a:pPr marL="457200" lvl="1" indent="0" eaLnBrk="1" hangingPunct="1">
              <a:buNone/>
            </a:pPr>
            <a:endParaRPr lang="en-US" altLang="en-US" sz="5200" dirty="0"/>
          </a:p>
          <a:p>
            <a:pPr marL="457200" lvl="1" indent="0" eaLnBrk="1" hangingPunct="1">
              <a:buNone/>
            </a:pPr>
            <a:endParaRPr lang="en-US" altLang="en-US" sz="2000" dirty="0"/>
          </a:p>
          <a:p>
            <a:pPr marL="0" indent="0">
              <a:buNone/>
            </a:pPr>
            <a:endParaRPr lang="en-US" sz="2000" dirty="0"/>
          </a:p>
        </p:txBody>
      </p:sp>
      <p:sp>
        <p:nvSpPr>
          <p:cNvPr id="3" name="Slide Number Placeholder 2">
            <a:extLst>
              <a:ext uri="{FF2B5EF4-FFF2-40B4-BE49-F238E27FC236}">
                <a16:creationId xmlns:a16="http://schemas.microsoft.com/office/drawing/2014/main" id="{43D0D2C9-AD0A-43F7-650E-3D26E0472501}"/>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4</a:t>
            </a:fld>
            <a:endParaRPr lang="en-US" dirty="0"/>
          </a:p>
        </p:txBody>
      </p:sp>
    </p:spTree>
    <p:extLst>
      <p:ext uri="{BB962C8B-B14F-4D97-AF65-F5344CB8AC3E}">
        <p14:creationId xmlns:p14="http://schemas.microsoft.com/office/powerpoint/2010/main" val="3307796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Claim trends returned to pre-pandemic levels after COVID-19 spike in 2020-2022</a:t>
            </a:r>
          </a:p>
        </p:txBody>
      </p:sp>
      <p:pic>
        <p:nvPicPr>
          <p:cNvPr id="7" name="Content Placeholder 6" descr="This line graph shows the trends in the number of filed and paid workers' compensation indemnity claims for injury years 2004 through 2024.">
            <a:extLst>
              <a:ext uri="{FF2B5EF4-FFF2-40B4-BE49-F238E27FC236}">
                <a16:creationId xmlns:a16="http://schemas.microsoft.com/office/drawing/2014/main" id="{175E81EE-8D54-52BD-36E0-947AA0C9A14F}"/>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352625" y="1485588"/>
            <a:ext cx="6941793" cy="4300952"/>
          </a:xfrm>
          <a:prstGeom prst="rect">
            <a:avLst/>
          </a:prstGeom>
          <a:solidFill>
            <a:srgbClr val="FFFFFF"/>
          </a:solidFill>
        </p:spPr>
      </p:pic>
      <p:sp>
        <p:nvSpPr>
          <p:cNvPr id="13" name="Content Placeholder 12">
            <a:extLst>
              <a:ext uri="{FF2B5EF4-FFF2-40B4-BE49-F238E27FC236}">
                <a16:creationId xmlns:a16="http://schemas.microsoft.com/office/drawing/2014/main" id="{1A862578-FF1D-359C-28EC-55AC76239761}"/>
              </a:ext>
            </a:extLst>
          </p:cNvPr>
          <p:cNvSpPr>
            <a:spLocks noGrp="1"/>
          </p:cNvSpPr>
          <p:nvPr>
            <p:ph sz="half" idx="2"/>
          </p:nvPr>
        </p:nvSpPr>
        <p:spPr>
          <a:xfrm>
            <a:off x="7446722" y="1560757"/>
            <a:ext cx="4319156" cy="4582339"/>
          </a:xfrm>
        </p:spPr>
        <p:txBody>
          <a:bodyPr>
            <a:normAutofit/>
          </a:bodyPr>
          <a:lstStyle/>
          <a:p>
            <a:r>
              <a:rPr lang="en-US" sz="1800" dirty="0"/>
              <a:t>After pandemic-related increases in 2020-2022, filed and paid indemnity claims returned to their pre-pandemic levels in 2023-2024.</a:t>
            </a:r>
          </a:p>
          <a:p>
            <a:r>
              <a:rPr lang="en-US" sz="1800" dirty="0"/>
              <a:t>In 2024, the denial rate for non-COVID-19 filed claims was 17% – similar to 2023. </a:t>
            </a:r>
            <a:endParaRPr lang="en-US" sz="1800" b="1" dirty="0">
              <a:solidFill>
                <a:schemeClr val="tx2"/>
              </a:solidFill>
            </a:endParaRPr>
          </a:p>
          <a:p>
            <a:pPr marL="0" indent="0" algn="ctr">
              <a:buNone/>
            </a:pPr>
            <a:r>
              <a:rPr lang="en-US" sz="1400" b="1" dirty="0">
                <a:solidFill>
                  <a:schemeClr val="tx2"/>
                </a:solidFill>
              </a:rPr>
              <a:t>Filed and paid COVID-19 claims, 2020-2024 </a:t>
            </a:r>
            <a:endParaRPr lang="en-US" sz="1400" dirty="0">
              <a:solidFill>
                <a:schemeClr val="tx2"/>
              </a:solidFill>
            </a:endParaRPr>
          </a:p>
        </p:txBody>
      </p:sp>
      <p:graphicFrame>
        <p:nvGraphicFramePr>
          <p:cNvPr id="14" name="Table 13">
            <a:extLst>
              <a:ext uri="{FF2B5EF4-FFF2-40B4-BE49-F238E27FC236}">
                <a16:creationId xmlns:a16="http://schemas.microsoft.com/office/drawing/2014/main" id="{388E7208-0C04-34C7-4669-57B45E7B7CA0}"/>
              </a:ext>
            </a:extLst>
          </p:cNvPr>
          <p:cNvGraphicFramePr>
            <a:graphicFrameLocks noGrp="1"/>
          </p:cNvGraphicFramePr>
          <p:nvPr>
            <p:extLst>
              <p:ext uri="{D42A27DB-BD31-4B8C-83A1-F6EECF244321}">
                <p14:modId xmlns:p14="http://schemas.microsoft.com/office/powerpoint/2010/main" val="3403784666"/>
              </p:ext>
            </p:extLst>
          </p:nvPr>
        </p:nvGraphicFramePr>
        <p:xfrm>
          <a:off x="7720351" y="4058996"/>
          <a:ext cx="3771898" cy="1481839"/>
        </p:xfrm>
        <a:graphic>
          <a:graphicData uri="http://schemas.openxmlformats.org/drawingml/2006/table">
            <a:tbl>
              <a:tblPr firstRow="1" firstCol="1" bandRow="1">
                <a:tableStyleId>{073A0DAA-6AF3-43AB-8588-CEC1D06C72B9}</a:tableStyleId>
              </a:tblPr>
              <a:tblGrid>
                <a:gridCol w="976630">
                  <a:extLst>
                    <a:ext uri="{9D8B030D-6E8A-4147-A177-3AD203B41FA5}">
                      <a16:colId xmlns:a16="http://schemas.microsoft.com/office/drawing/2014/main" val="1146522828"/>
                    </a:ext>
                  </a:extLst>
                </a:gridCol>
                <a:gridCol w="1447037">
                  <a:extLst>
                    <a:ext uri="{9D8B030D-6E8A-4147-A177-3AD203B41FA5}">
                      <a16:colId xmlns:a16="http://schemas.microsoft.com/office/drawing/2014/main" val="2217648412"/>
                    </a:ext>
                  </a:extLst>
                </a:gridCol>
                <a:gridCol w="1348231">
                  <a:extLst>
                    <a:ext uri="{9D8B030D-6E8A-4147-A177-3AD203B41FA5}">
                      <a16:colId xmlns:a16="http://schemas.microsoft.com/office/drawing/2014/main" val="2292809598"/>
                    </a:ext>
                  </a:extLst>
                </a:gridCol>
              </a:tblGrid>
              <a:tr h="412153">
                <a:tc>
                  <a:txBody>
                    <a:bodyPr/>
                    <a:lstStyle/>
                    <a:p>
                      <a:pPr marL="0" marR="0" algn="ctr">
                        <a:lnSpc>
                          <a:spcPct val="112000"/>
                        </a:lnSpc>
                        <a:spcBef>
                          <a:spcPts val="500"/>
                        </a:spcBef>
                        <a:spcAft>
                          <a:spcPts val="500"/>
                        </a:spcAft>
                        <a:buNone/>
                      </a:pPr>
                      <a:r>
                        <a:rPr lang="en-US" sz="1300" dirty="0">
                          <a:effectLst/>
                        </a:rPr>
                        <a:t>Injury year</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2000"/>
                        </a:lnSpc>
                        <a:spcBef>
                          <a:spcPts val="500"/>
                        </a:spcBef>
                        <a:spcAft>
                          <a:spcPts val="500"/>
                        </a:spcAft>
                        <a:buNone/>
                      </a:pPr>
                      <a:r>
                        <a:rPr lang="en-US" sz="1300" dirty="0">
                          <a:effectLst/>
                        </a:rPr>
                        <a:t>Filed Covid-19 claims</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2000"/>
                        </a:lnSpc>
                        <a:spcBef>
                          <a:spcPts val="500"/>
                        </a:spcBef>
                        <a:spcAft>
                          <a:spcPts val="500"/>
                        </a:spcAft>
                        <a:buNone/>
                      </a:pPr>
                      <a:r>
                        <a:rPr lang="en-US" sz="1300" dirty="0">
                          <a:effectLst/>
                        </a:rPr>
                        <a:t>Paid Covid-19 claims</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61443642"/>
                  </a:ext>
                </a:extLst>
              </a:tr>
              <a:tr h="200421">
                <a:tc>
                  <a:txBody>
                    <a:bodyPr/>
                    <a:lstStyle/>
                    <a:p>
                      <a:pPr marL="0" marR="0" algn="ctr">
                        <a:lnSpc>
                          <a:spcPct val="112000"/>
                        </a:lnSpc>
                        <a:spcBef>
                          <a:spcPts val="500"/>
                        </a:spcBef>
                        <a:spcAft>
                          <a:spcPts val="500"/>
                        </a:spcAft>
                        <a:buNone/>
                      </a:pPr>
                      <a:r>
                        <a:rPr lang="en-US" sz="1300">
                          <a:effectLst/>
                        </a:rPr>
                        <a:t>2020</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16,840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11,610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551644398"/>
                  </a:ext>
                </a:extLst>
              </a:tr>
              <a:tr h="200421">
                <a:tc>
                  <a:txBody>
                    <a:bodyPr/>
                    <a:lstStyle/>
                    <a:p>
                      <a:pPr marL="0" marR="0" algn="ctr">
                        <a:lnSpc>
                          <a:spcPct val="112000"/>
                        </a:lnSpc>
                        <a:spcBef>
                          <a:spcPts val="500"/>
                        </a:spcBef>
                        <a:spcAft>
                          <a:spcPts val="500"/>
                        </a:spcAft>
                        <a:buNone/>
                      </a:pPr>
                      <a:r>
                        <a:rPr lang="en-US" sz="1300" dirty="0">
                          <a:effectLst/>
                        </a:rPr>
                        <a:t>2021</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12,040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  7,070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361749197"/>
                  </a:ext>
                </a:extLst>
              </a:tr>
              <a:tr h="200421">
                <a:tc>
                  <a:txBody>
                    <a:bodyPr/>
                    <a:lstStyle/>
                    <a:p>
                      <a:pPr marL="0" marR="0" algn="ctr">
                        <a:lnSpc>
                          <a:spcPct val="112000"/>
                        </a:lnSpc>
                        <a:spcBef>
                          <a:spcPts val="500"/>
                        </a:spcBef>
                        <a:spcAft>
                          <a:spcPts val="500"/>
                        </a:spcAft>
                        <a:buNone/>
                      </a:pPr>
                      <a:r>
                        <a:rPr lang="en-US" sz="1300">
                          <a:effectLst/>
                        </a:rPr>
                        <a:t>2022</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18,120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10,170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293849158"/>
                  </a:ext>
                </a:extLst>
              </a:tr>
              <a:tr h="200421">
                <a:tc>
                  <a:txBody>
                    <a:bodyPr/>
                    <a:lstStyle/>
                    <a:p>
                      <a:pPr marL="0" marR="0" algn="ctr">
                        <a:lnSpc>
                          <a:spcPct val="112000"/>
                        </a:lnSpc>
                        <a:spcBef>
                          <a:spcPts val="500"/>
                        </a:spcBef>
                        <a:spcAft>
                          <a:spcPts val="500"/>
                        </a:spcAft>
                        <a:buNone/>
                      </a:pPr>
                      <a:r>
                        <a:rPr lang="en-US" sz="1300">
                          <a:effectLst/>
                        </a:rPr>
                        <a:t>2023</a:t>
                      </a:r>
                      <a:endParaRPr lang="en-US" sz="13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  2,170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  1,030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60987397"/>
                  </a:ext>
                </a:extLst>
              </a:tr>
              <a:tr h="187556">
                <a:tc>
                  <a:txBody>
                    <a:bodyPr/>
                    <a:lstStyle/>
                    <a:p>
                      <a:pPr marL="0" marR="0" algn="ctr">
                        <a:lnSpc>
                          <a:spcPct val="112000"/>
                        </a:lnSpc>
                        <a:spcBef>
                          <a:spcPts val="500"/>
                        </a:spcBef>
                        <a:spcAft>
                          <a:spcPts val="500"/>
                        </a:spcAft>
                        <a:buNone/>
                      </a:pPr>
                      <a:r>
                        <a:rPr lang="en-US" sz="1300" dirty="0">
                          <a:effectLst/>
                        </a:rPr>
                        <a:t>2024</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     580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12000"/>
                        </a:lnSpc>
                        <a:spcBef>
                          <a:spcPts val="500"/>
                        </a:spcBef>
                        <a:spcAft>
                          <a:spcPts val="500"/>
                        </a:spcAft>
                        <a:buNone/>
                      </a:pPr>
                      <a:r>
                        <a:rPr lang="en-US" sz="1300" dirty="0">
                          <a:effectLst/>
                        </a:rPr>
                        <a:t>    340</a:t>
                      </a:r>
                      <a:endParaRPr lang="en-US" sz="13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104365565"/>
                  </a:ext>
                </a:extLst>
              </a:tr>
            </a:tbl>
          </a:graphicData>
        </a:graphic>
      </p:graphicFrame>
      <p:sp>
        <p:nvSpPr>
          <p:cNvPr id="16" name="TextBox 15">
            <a:extLst>
              <a:ext uri="{FF2B5EF4-FFF2-40B4-BE49-F238E27FC236}">
                <a16:creationId xmlns:a16="http://schemas.microsoft.com/office/drawing/2014/main" id="{5D2B8271-C4A7-2BAD-AECA-2A3CA5B2B2AA}"/>
              </a:ext>
            </a:extLst>
          </p:cNvPr>
          <p:cNvSpPr txBox="1"/>
          <p:nvPr/>
        </p:nvSpPr>
        <p:spPr>
          <a:xfrm>
            <a:off x="1200150" y="5784298"/>
            <a:ext cx="6094268" cy="271806"/>
          </a:xfrm>
          <a:prstGeom prst="rect">
            <a:avLst/>
          </a:prstGeom>
          <a:noFill/>
        </p:spPr>
        <p:txBody>
          <a:bodyPr wrap="square">
            <a:spAutoFit/>
          </a:bodyPr>
          <a:lstStyle/>
          <a:p>
            <a:pPr marL="0" marR="0">
              <a:lnSpc>
                <a:spcPct val="112000"/>
              </a:lnSpc>
              <a:spcBef>
                <a:spcPts val="500"/>
              </a:spcBef>
              <a:spcAft>
                <a:spcPts val="500"/>
              </a:spcAft>
              <a:buNone/>
            </a:pPr>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Work Comp Campus database.</a:t>
            </a:r>
          </a:p>
        </p:txBody>
      </p:sp>
      <p:sp>
        <p:nvSpPr>
          <p:cNvPr id="3" name="Slide Number Placeholder 2">
            <a:extLst>
              <a:ext uri="{FF2B5EF4-FFF2-40B4-BE49-F238E27FC236}">
                <a16:creationId xmlns:a16="http://schemas.microsoft.com/office/drawing/2014/main" id="{DB72A484-14A5-99E9-C8BE-768706265123}"/>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5</a:t>
            </a:fld>
            <a:endParaRPr lang="en-US" dirty="0"/>
          </a:p>
        </p:txBody>
      </p:sp>
    </p:spTree>
    <p:extLst>
      <p:ext uri="{BB962C8B-B14F-4D97-AF65-F5344CB8AC3E}">
        <p14:creationId xmlns:p14="http://schemas.microsoft.com/office/powerpoint/2010/main" val="2400569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big picture:  Workers’ compensation system overview</a:t>
            </a:r>
          </a:p>
        </p:txBody>
      </p:sp>
      <p:sp>
        <p:nvSpPr>
          <p:cNvPr id="5" name="Slide Number Placeholder 4">
            <a:extLst>
              <a:ext uri="{FF2B5EF4-FFF2-40B4-BE49-F238E27FC236}">
                <a16:creationId xmlns:a16="http://schemas.microsoft.com/office/drawing/2014/main" id="{B2A67571-4C42-BFCE-B477-E1DBBF5245B4}"/>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6</a:t>
            </a:fld>
            <a:endParaRPr lang="en-US" dirty="0"/>
          </a:p>
        </p:txBody>
      </p:sp>
    </p:spTree>
    <p:extLst>
      <p:ext uri="{BB962C8B-B14F-4D97-AF65-F5344CB8AC3E}">
        <p14:creationId xmlns:p14="http://schemas.microsoft.com/office/powerpoint/2010/main" val="3935377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BA90E-FDA9-2EB9-37E6-F65862175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0713DA-0E99-71DA-63C5-5F5EAA561F9A}"/>
              </a:ext>
            </a:extLst>
          </p:cNvPr>
          <p:cNvSpPr>
            <a:spLocks noGrp="1"/>
          </p:cNvSpPr>
          <p:nvPr>
            <p:ph type="title"/>
          </p:nvPr>
        </p:nvSpPr>
        <p:spPr/>
        <p:txBody>
          <a:bodyPr>
            <a:noAutofit/>
          </a:bodyPr>
          <a:lstStyle/>
          <a:p>
            <a:pPr algn="ctr"/>
            <a:r>
              <a:rPr lang="en-US" sz="3200" dirty="0"/>
              <a:t>Claim rates continued long-term decline, with fluctuations during pandemic</a:t>
            </a:r>
          </a:p>
        </p:txBody>
      </p:sp>
      <p:pic>
        <p:nvPicPr>
          <p:cNvPr id="9" name="Content Placeholder 8" descr="Line chart showing the number of paid claims per 100 full-time-equivalent workers for injury years 2004 to 2024. The trends show that claim rates declined nearly continually for the last 20 years; but there were fluctuations during the COVID-19 pandemic.">
            <a:extLst>
              <a:ext uri="{FF2B5EF4-FFF2-40B4-BE49-F238E27FC236}">
                <a16:creationId xmlns:a16="http://schemas.microsoft.com/office/drawing/2014/main" id="{9C702FAD-5153-15E3-E223-B73CBE519FD7}"/>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153185" y="1495313"/>
            <a:ext cx="7291107" cy="4301697"/>
          </a:xfrm>
          <a:prstGeom prst="rect">
            <a:avLst/>
          </a:prstGeom>
          <a:solidFill>
            <a:srgbClr val="FFFFFF"/>
          </a:solidFill>
        </p:spPr>
      </p:pic>
      <p:sp>
        <p:nvSpPr>
          <p:cNvPr id="8" name="Content Placeholder 7">
            <a:extLst>
              <a:ext uri="{FF2B5EF4-FFF2-40B4-BE49-F238E27FC236}">
                <a16:creationId xmlns:a16="http://schemas.microsoft.com/office/drawing/2014/main" id="{F78E1E23-AB90-6EED-2BEA-2985CA9E444C}"/>
              </a:ext>
            </a:extLst>
          </p:cNvPr>
          <p:cNvSpPr>
            <a:spLocks noGrp="1"/>
          </p:cNvSpPr>
          <p:nvPr>
            <p:ph sz="half" idx="2"/>
          </p:nvPr>
        </p:nvSpPr>
        <p:spPr>
          <a:xfrm>
            <a:off x="7444292" y="1387737"/>
            <a:ext cx="4404808" cy="4978688"/>
          </a:xfrm>
        </p:spPr>
        <p:txBody>
          <a:bodyPr>
            <a:normAutofit fontScale="25000" lnSpcReduction="20000"/>
          </a:bodyPr>
          <a:lstStyle/>
          <a:p>
            <a:pPr marL="0" indent="0">
              <a:lnSpc>
                <a:spcPct val="120000"/>
              </a:lnSpc>
              <a:buNone/>
            </a:pPr>
            <a:r>
              <a:rPr lang="en-US" sz="7200" b="1" dirty="0"/>
              <a:t>Long-term trend:</a:t>
            </a:r>
          </a:p>
          <a:p>
            <a:pPr>
              <a:lnSpc>
                <a:spcPct val="120000"/>
              </a:lnSpc>
            </a:pPr>
            <a:r>
              <a:rPr lang="en-US" sz="7200" dirty="0"/>
              <a:t>From 2004 to 2024, claim rates declined substantially:</a:t>
            </a:r>
          </a:p>
          <a:p>
            <a:pPr lvl="1">
              <a:lnSpc>
                <a:spcPct val="120000"/>
              </a:lnSpc>
              <a:buFont typeface="Wingdings" panose="05000000000000000000" pitchFamily="2" charset="2"/>
              <a:buChar char="Ø"/>
            </a:pPr>
            <a:r>
              <a:rPr lang="en-US" sz="7200" dirty="0"/>
              <a:t>indemnity claim rate declined 32%;</a:t>
            </a:r>
          </a:p>
          <a:p>
            <a:pPr lvl="1">
              <a:lnSpc>
                <a:spcPct val="120000"/>
              </a:lnSpc>
              <a:buFont typeface="Wingdings" panose="05000000000000000000" pitchFamily="2" charset="2"/>
              <a:buChar char="Ø"/>
            </a:pPr>
            <a:r>
              <a:rPr lang="en-US" sz="7200" dirty="0"/>
              <a:t>medical-only claim rate declined 45%;</a:t>
            </a:r>
          </a:p>
          <a:p>
            <a:pPr lvl="1">
              <a:lnSpc>
                <a:spcPct val="120000"/>
              </a:lnSpc>
              <a:buFont typeface="Wingdings" panose="05000000000000000000" pitchFamily="2" charset="2"/>
              <a:buChar char="Ø"/>
            </a:pPr>
            <a:r>
              <a:rPr lang="en-US" sz="7200" dirty="0"/>
              <a:t>total claim rate declined 42%, reaching its lowest level in 2024. </a:t>
            </a:r>
          </a:p>
          <a:p>
            <a:pPr marL="0" indent="0">
              <a:lnSpc>
                <a:spcPct val="120000"/>
              </a:lnSpc>
              <a:buNone/>
            </a:pPr>
            <a:r>
              <a:rPr lang="en-US" sz="7200" b="1" dirty="0"/>
              <a:t>Pandemic impact (2020-2022):</a:t>
            </a:r>
          </a:p>
          <a:p>
            <a:pPr>
              <a:lnSpc>
                <a:spcPct val="120000"/>
              </a:lnSpc>
            </a:pPr>
            <a:r>
              <a:rPr lang="en-US" sz="7200" dirty="0"/>
              <a:t>Claim rates fluctuated during the pandemic period.</a:t>
            </a:r>
          </a:p>
          <a:p>
            <a:pPr>
              <a:lnSpc>
                <a:spcPct val="120000"/>
              </a:lnSpc>
            </a:pPr>
            <a:r>
              <a:rPr lang="en-US" sz="7200" dirty="0"/>
              <a:t>Most COVID-19 claims were indemnity claims.</a:t>
            </a:r>
          </a:p>
          <a:p>
            <a:pPr marL="0" indent="0">
              <a:buNone/>
            </a:pPr>
            <a:endParaRPr lang="en-US" sz="2000" dirty="0"/>
          </a:p>
        </p:txBody>
      </p:sp>
      <p:sp>
        <p:nvSpPr>
          <p:cNvPr id="11" name="TextBox 10">
            <a:extLst>
              <a:ext uri="{FF2B5EF4-FFF2-40B4-BE49-F238E27FC236}">
                <a16:creationId xmlns:a16="http://schemas.microsoft.com/office/drawing/2014/main" id="{EE98C219-B9F5-5810-49CA-9E71D94EEB6F}"/>
              </a:ext>
            </a:extLst>
          </p:cNvPr>
          <p:cNvSpPr txBox="1"/>
          <p:nvPr/>
        </p:nvSpPr>
        <p:spPr>
          <a:xfrm>
            <a:off x="678014" y="5797010"/>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and MWCIA data.</a:t>
            </a:r>
            <a:endParaRPr lang="en-US" sz="1100" dirty="0">
              <a:solidFill>
                <a:schemeClr val="tx2"/>
              </a:solidFill>
            </a:endParaRPr>
          </a:p>
        </p:txBody>
      </p:sp>
      <p:sp>
        <p:nvSpPr>
          <p:cNvPr id="3" name="Slide Number Placeholder 2">
            <a:extLst>
              <a:ext uri="{FF2B5EF4-FFF2-40B4-BE49-F238E27FC236}">
                <a16:creationId xmlns:a16="http://schemas.microsoft.com/office/drawing/2014/main" id="{8CBBB669-5E9C-BC09-E53C-EF6097100357}"/>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7</a:t>
            </a:fld>
            <a:endParaRPr lang="en-US" dirty="0"/>
          </a:p>
        </p:txBody>
      </p:sp>
    </p:spTree>
    <p:extLst>
      <p:ext uri="{BB962C8B-B14F-4D97-AF65-F5344CB8AC3E}">
        <p14:creationId xmlns:p14="http://schemas.microsoft.com/office/powerpoint/2010/main" val="3911286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12E95-CDE8-75FA-025C-31EF821F1E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76493-4D15-2FFC-97F7-355121EE4E1B}"/>
              </a:ext>
            </a:extLst>
          </p:cNvPr>
          <p:cNvSpPr>
            <a:spLocks noGrp="1"/>
          </p:cNvSpPr>
          <p:nvPr>
            <p:ph type="title"/>
          </p:nvPr>
        </p:nvSpPr>
        <p:spPr/>
        <p:txBody>
          <a:bodyPr>
            <a:noAutofit/>
          </a:bodyPr>
          <a:lstStyle/>
          <a:p>
            <a:pPr algn="ctr"/>
            <a:r>
              <a:rPr lang="en-US" sz="3000" dirty="0"/>
              <a:t>Benefits per $100 of payroll declined substantially over last 20 years</a:t>
            </a:r>
          </a:p>
        </p:txBody>
      </p:sp>
      <p:pic>
        <p:nvPicPr>
          <p:cNvPr id="7" name="Content Placeholder 6" descr="Line chart shows the trends in benefits per $100 of payroll in the voluntary market for accident years 2004 through 2024. ">
            <a:extLst>
              <a:ext uri="{FF2B5EF4-FFF2-40B4-BE49-F238E27FC236}">
                <a16:creationId xmlns:a16="http://schemas.microsoft.com/office/drawing/2014/main" id="{677591E7-2593-830D-8003-B6FD9DDD8A38}"/>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473761" y="1436236"/>
            <a:ext cx="7736789" cy="4360774"/>
          </a:xfrm>
          <a:prstGeom prst="rect">
            <a:avLst/>
          </a:prstGeom>
          <a:solidFill>
            <a:srgbClr val="FFFFFF"/>
          </a:solidFill>
        </p:spPr>
      </p:pic>
      <p:sp>
        <p:nvSpPr>
          <p:cNvPr id="8" name="Content Placeholder 7">
            <a:extLst>
              <a:ext uri="{FF2B5EF4-FFF2-40B4-BE49-F238E27FC236}">
                <a16:creationId xmlns:a16="http://schemas.microsoft.com/office/drawing/2014/main" id="{F4B7649F-418E-99B2-0DAB-6868640F2527}"/>
              </a:ext>
            </a:extLst>
          </p:cNvPr>
          <p:cNvSpPr>
            <a:spLocks noGrp="1"/>
          </p:cNvSpPr>
          <p:nvPr>
            <p:ph sz="half" idx="2"/>
          </p:nvPr>
        </p:nvSpPr>
        <p:spPr>
          <a:xfrm>
            <a:off x="8210550" y="1544511"/>
            <a:ext cx="3507689" cy="4811839"/>
          </a:xfrm>
        </p:spPr>
        <p:txBody>
          <a:bodyPr>
            <a:normAutofit/>
          </a:bodyPr>
          <a:lstStyle/>
          <a:p>
            <a:pPr marL="228600" marR="0" lvl="0" indent="-22860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Char char="•"/>
              <a:tabLst/>
              <a:defRPr/>
            </a:pPr>
            <a:r>
              <a:rPr kumimoji="0" lang="en-US" sz="1800" b="1" i="0" u="none" strike="noStrike" kern="1200" cap="none" spc="0" normalizeH="0" baseline="0" noProof="0" dirty="0">
                <a:ln>
                  <a:noFill/>
                </a:ln>
                <a:solidFill>
                  <a:srgbClr val="003865"/>
                </a:solidFill>
                <a:effectLst/>
                <a:uLnTx/>
                <a:uFillTx/>
                <a:latin typeface="Calibri"/>
                <a:ea typeface="Times New Roman" panose="02020603050405020304" pitchFamily="18" charset="0"/>
                <a:cs typeface="+mn-cs"/>
              </a:rPr>
              <a:t>From 2004 to 2024, relative to payroll:</a:t>
            </a:r>
          </a:p>
          <a:p>
            <a:pPr marL="685800" marR="0" lvl="1" indent="-228600" algn="l" defTabSz="914400" rtl="0" eaLnBrk="1" fontAlgn="auto" latinLnBrk="0" hangingPunct="1">
              <a:lnSpc>
                <a:spcPct val="100000"/>
              </a:lnSpc>
              <a:spcBef>
                <a:spcPts val="500"/>
              </a:spcBef>
              <a:spcAft>
                <a:spcPts val="1000"/>
              </a:spcAft>
              <a:buClr>
                <a:srgbClr val="003865"/>
              </a:buClr>
              <a:buSzTx/>
              <a:buFont typeface="Wingdings" panose="05000000000000000000" pitchFamily="2" charset="2"/>
              <a:buChar char="Ø"/>
              <a:tabLst/>
              <a:defRPr/>
            </a:pPr>
            <a:r>
              <a:rPr lang="en-US" sz="1800" dirty="0">
                <a:solidFill>
                  <a:srgbClr val="003865"/>
                </a:solidFill>
                <a:latin typeface="Calibri"/>
                <a:ea typeface="Times New Roman" panose="02020603050405020304" pitchFamily="18" charset="0"/>
              </a:rPr>
              <a:t> </a:t>
            </a:r>
            <a:r>
              <a:rPr kumimoji="0" lang="en-US" sz="1800" b="0" i="0" u="none" strike="noStrike" kern="1200" cap="none" spc="0" normalizeH="0" baseline="0" noProof="0" dirty="0">
                <a:ln>
                  <a:noFill/>
                </a:ln>
                <a:solidFill>
                  <a:srgbClr val="003865"/>
                </a:solidFill>
                <a:effectLst/>
                <a:uLnTx/>
                <a:uFillTx/>
                <a:latin typeface="Calibri"/>
                <a:ea typeface="Times New Roman" panose="02020603050405020304" pitchFamily="18" charset="0"/>
                <a:cs typeface="+mn-cs"/>
              </a:rPr>
              <a:t>indemnity benefits were 41% lower;</a:t>
            </a:r>
          </a:p>
          <a:p>
            <a:pPr marL="685800" marR="0" lvl="1" indent="-228600" algn="l" defTabSz="914400" rtl="0" eaLnBrk="1" fontAlgn="auto" latinLnBrk="0" hangingPunct="1">
              <a:lnSpc>
                <a:spcPct val="100000"/>
              </a:lnSpc>
              <a:spcBef>
                <a:spcPts val="500"/>
              </a:spcBef>
              <a:spcAft>
                <a:spcPts val="1000"/>
              </a:spcAft>
              <a:buClr>
                <a:srgbClr val="003865"/>
              </a:buClr>
              <a:buSzTx/>
              <a:buFont typeface="Wingdings" panose="05000000000000000000" pitchFamily="2" charset="2"/>
              <a:buChar char="Ø"/>
              <a:tabLst/>
              <a:defRPr/>
            </a:pPr>
            <a:r>
              <a:rPr lang="en-US" sz="1800" dirty="0">
                <a:solidFill>
                  <a:srgbClr val="003865"/>
                </a:solidFill>
                <a:latin typeface="Calibri"/>
                <a:ea typeface="Times New Roman" panose="02020603050405020304" pitchFamily="18" charset="0"/>
              </a:rPr>
              <a:t> </a:t>
            </a:r>
            <a:r>
              <a:rPr kumimoji="0" lang="en-US" sz="1800" b="0" i="0" u="none" strike="noStrike" kern="1200" cap="none" spc="0" normalizeH="0" baseline="0" noProof="0" dirty="0">
                <a:ln>
                  <a:noFill/>
                </a:ln>
                <a:solidFill>
                  <a:srgbClr val="003865"/>
                </a:solidFill>
                <a:effectLst/>
                <a:uLnTx/>
                <a:uFillTx/>
                <a:latin typeface="Calibri"/>
                <a:ea typeface="Times New Roman" panose="02020603050405020304" pitchFamily="18" charset="0"/>
                <a:cs typeface="+mn-cs"/>
              </a:rPr>
              <a:t>medical benefits were 53% lower;</a:t>
            </a:r>
          </a:p>
          <a:p>
            <a:pPr marL="685800" marR="0" lvl="1" indent="-228600" algn="l" defTabSz="914400" rtl="0" eaLnBrk="1" fontAlgn="auto" latinLnBrk="0" hangingPunct="1">
              <a:lnSpc>
                <a:spcPct val="100000"/>
              </a:lnSpc>
              <a:spcBef>
                <a:spcPts val="500"/>
              </a:spcBef>
              <a:spcAft>
                <a:spcPts val="1000"/>
              </a:spcAft>
              <a:buClr>
                <a:srgbClr val="003865"/>
              </a:buClr>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3865"/>
                </a:solidFill>
                <a:effectLst/>
                <a:uLnTx/>
                <a:uFillTx/>
                <a:latin typeface="Calibri"/>
                <a:ea typeface="Times New Roman" panose="02020603050405020304" pitchFamily="18" charset="0"/>
                <a:cs typeface="+mn-cs"/>
              </a:rPr>
              <a:t> total benefits were 48% lower.</a:t>
            </a:r>
          </a:p>
          <a:p>
            <a:pPr marL="0" indent="0">
              <a:buNone/>
            </a:pPr>
            <a:endParaRPr lang="en-US" sz="2000" dirty="0"/>
          </a:p>
        </p:txBody>
      </p:sp>
      <p:sp>
        <p:nvSpPr>
          <p:cNvPr id="11" name="TextBox 10">
            <a:extLst>
              <a:ext uri="{FF2B5EF4-FFF2-40B4-BE49-F238E27FC236}">
                <a16:creationId xmlns:a16="http://schemas.microsoft.com/office/drawing/2014/main" id="{85C1302C-C616-D44D-EDDF-5B859878F4BD}"/>
              </a:ext>
            </a:extLst>
          </p:cNvPr>
          <p:cNvSpPr txBox="1"/>
          <p:nvPr/>
        </p:nvSpPr>
        <p:spPr>
          <a:xfrm>
            <a:off x="1234605" y="5755612"/>
            <a:ext cx="6566381"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MWCIA data. </a:t>
            </a:r>
            <a:r>
              <a:rPr lang="en-US" sz="1100" dirty="0">
                <a:solidFill>
                  <a:schemeClr val="tx2"/>
                </a:solidFill>
                <a:latin typeface="Calibri" panose="020F0502020204030204" pitchFamily="34" charset="0"/>
                <a:ea typeface="Times New Roman" panose="02020603050405020304" pitchFamily="18" charset="0"/>
                <a:cs typeface="Times New Roman" panose="02020603050405020304" pitchFamily="18" charset="0"/>
              </a:rPr>
              <a:t>Excludes self-insured employers and the Assigned Risk Plan.</a:t>
            </a:r>
            <a:endParaRPr lang="en-US" sz="1100" dirty="0">
              <a:solidFill>
                <a:schemeClr val="tx2"/>
              </a:solidFill>
            </a:endParaRPr>
          </a:p>
        </p:txBody>
      </p:sp>
      <p:sp>
        <p:nvSpPr>
          <p:cNvPr id="3" name="Slide Number Placeholder 2">
            <a:extLst>
              <a:ext uri="{FF2B5EF4-FFF2-40B4-BE49-F238E27FC236}">
                <a16:creationId xmlns:a16="http://schemas.microsoft.com/office/drawing/2014/main" id="{0329EAC1-1431-C5CE-9C8D-0905CDE83170}"/>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8</a:t>
            </a:fld>
            <a:endParaRPr lang="en-US" dirty="0"/>
          </a:p>
        </p:txBody>
      </p:sp>
    </p:spTree>
    <p:extLst>
      <p:ext uri="{BB962C8B-B14F-4D97-AF65-F5344CB8AC3E}">
        <p14:creationId xmlns:p14="http://schemas.microsoft.com/office/powerpoint/2010/main" val="3124629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31"/>
            <a:ext cx="12192000" cy="1216025"/>
          </a:xfrm>
        </p:spPr>
        <p:txBody>
          <a:bodyPr>
            <a:normAutofit/>
          </a:bodyPr>
          <a:lstStyle/>
          <a:p>
            <a:pPr algn="ctr"/>
            <a:r>
              <a:rPr lang="en-US" sz="3200" dirty="0"/>
              <a:t>System cost relative to payroll continued long-term decline</a:t>
            </a:r>
          </a:p>
        </p:txBody>
      </p:sp>
      <p:pic>
        <p:nvPicPr>
          <p:cNvPr id="7" name="Content Placeholder 6" descr="Line chart shows the downward trend in total cost of Minnesota’s workers’ compensation system per $100 of payroll from 2004 through 2024.">
            <a:extLst>
              <a:ext uri="{FF2B5EF4-FFF2-40B4-BE49-F238E27FC236}">
                <a16:creationId xmlns:a16="http://schemas.microsoft.com/office/drawing/2014/main" id="{902539E1-AB26-64F3-D75D-F0BD698C454B}"/>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561109" y="1443521"/>
            <a:ext cx="7534333" cy="4242904"/>
          </a:xfrm>
          <a:prstGeom prst="rect">
            <a:avLst/>
          </a:prstGeom>
          <a:solidFill>
            <a:srgbClr val="FFFFFF"/>
          </a:solidFill>
        </p:spPr>
      </p:pic>
      <p:sp>
        <p:nvSpPr>
          <p:cNvPr id="9" name="Content Placeholder 8">
            <a:extLst>
              <a:ext uri="{FF2B5EF4-FFF2-40B4-BE49-F238E27FC236}">
                <a16:creationId xmlns:a16="http://schemas.microsoft.com/office/drawing/2014/main" id="{C3D18B6E-07A2-4707-B478-096457AFB387}"/>
              </a:ext>
            </a:extLst>
          </p:cNvPr>
          <p:cNvSpPr>
            <a:spLocks noGrp="1"/>
          </p:cNvSpPr>
          <p:nvPr>
            <p:ph sz="half" idx="2"/>
          </p:nvPr>
        </p:nvSpPr>
        <p:spPr>
          <a:xfrm>
            <a:off x="8375514" y="1867711"/>
            <a:ext cx="3501957" cy="3818714"/>
          </a:xfrm>
        </p:spPr>
        <p:txBody>
          <a:bodyPr>
            <a:normAutofit lnSpcReduction="10000"/>
          </a:bodyPr>
          <a:lstStyle/>
          <a:p>
            <a:r>
              <a:rPr lang="en-US" sz="1800" dirty="0"/>
              <a:t>In 2024, total system cost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was an estimated $1.70 billion, or </a:t>
            </a: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$0.83 per $100 of payroll.</a:t>
            </a:r>
          </a:p>
          <a:p>
            <a:r>
              <a:rPr lang="en-US" sz="1800" dirty="0">
                <a:latin typeface="Calibri" panose="020F0502020204030204" pitchFamily="34" charset="0"/>
                <a:ea typeface="Times New Roman" panose="02020603050405020304" pitchFamily="18" charset="0"/>
                <a:cs typeface="Times New Roman" panose="02020603050405020304" pitchFamily="18" charset="0"/>
              </a:rPr>
              <a:t>System cost includes benefit costs, insurer expenses and administrative costs.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t>Long-term downward trend in system cost relative to payroll continued amid annual fluctuations:</a:t>
            </a:r>
          </a:p>
          <a:p>
            <a:pPr lvl="1">
              <a:buFont typeface="Wingdings" panose="05000000000000000000" pitchFamily="2" charset="2"/>
              <a:buChar char="Ø"/>
            </a:pPr>
            <a:r>
              <a:rPr lang="en-US" sz="1800" dirty="0"/>
              <a:t>46% decrease over 20 years</a:t>
            </a:r>
          </a:p>
          <a:p>
            <a:pPr marL="0" indent="0">
              <a:buNone/>
            </a:pPr>
            <a:endParaRPr lang="en-US" dirty="0"/>
          </a:p>
          <a:p>
            <a:endParaRPr lang="en-US" dirty="0"/>
          </a:p>
        </p:txBody>
      </p:sp>
      <p:sp>
        <p:nvSpPr>
          <p:cNvPr id="12" name="TextBox 11">
            <a:extLst>
              <a:ext uri="{FF2B5EF4-FFF2-40B4-BE49-F238E27FC236}">
                <a16:creationId xmlns:a16="http://schemas.microsoft.com/office/drawing/2014/main" id="{2F361753-2E7D-18D1-18A9-42B5F67A9679}"/>
              </a:ext>
            </a:extLst>
          </p:cNvPr>
          <p:cNvSpPr txBox="1"/>
          <p:nvPr/>
        </p:nvSpPr>
        <p:spPr>
          <a:xfrm>
            <a:off x="1339964" y="5686425"/>
            <a:ext cx="7035550" cy="430887"/>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Estimated with data from the MWCIA, WCRA, DOC, DEED, and DLI. Includes insured and self-insured employers. Computed primarily from insurance premiums and self-insurer costs.</a:t>
            </a:r>
            <a:endParaRPr lang="en-US" sz="1100" dirty="0">
              <a:solidFill>
                <a:schemeClr val="tx2"/>
              </a:solidFill>
            </a:endParaRPr>
          </a:p>
        </p:txBody>
      </p:sp>
      <p:sp>
        <p:nvSpPr>
          <p:cNvPr id="3" name="Slide Number Placeholder 2">
            <a:extLst>
              <a:ext uri="{FF2B5EF4-FFF2-40B4-BE49-F238E27FC236}">
                <a16:creationId xmlns:a16="http://schemas.microsoft.com/office/drawing/2014/main" id="{01187974-913E-7D87-8E19-D4875938B193}"/>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9</a:t>
            </a:fld>
            <a:endParaRPr lang="en-US" dirty="0"/>
          </a:p>
        </p:txBody>
      </p:sp>
    </p:spTree>
    <p:extLst>
      <p:ext uri="{BB962C8B-B14F-4D97-AF65-F5344CB8AC3E}">
        <p14:creationId xmlns:p14="http://schemas.microsoft.com/office/powerpoint/2010/main" val="1969082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Insurer expenses were the largest component of total system cost in 2024, followed closely by medical benefits</a:t>
            </a:r>
          </a:p>
        </p:txBody>
      </p:sp>
      <p:pic>
        <p:nvPicPr>
          <p:cNvPr id="8" name="Content Placeholder 7" descr="Pie chart showing the different components of total workers' compensation system cost. In 2024, the three largest components of system cost were insurer expenses, medical benefits, and indemnity benefits other than vocational rehabilitation.">
            <a:extLst>
              <a:ext uri="{FF2B5EF4-FFF2-40B4-BE49-F238E27FC236}">
                <a16:creationId xmlns:a16="http://schemas.microsoft.com/office/drawing/2014/main" id="{B4BFD243-0C65-4F5F-BF20-4A0883648BC4}"/>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1853025" y="1387736"/>
            <a:ext cx="8977099" cy="3770606"/>
          </a:xfrm>
          <a:prstGeom prst="rect">
            <a:avLst/>
          </a:prstGeom>
          <a:solidFill>
            <a:srgbClr val="FFFFFF"/>
          </a:solidFill>
        </p:spPr>
      </p:pic>
      <p:sp>
        <p:nvSpPr>
          <p:cNvPr id="4" name="TextBox 3">
            <a:extLst>
              <a:ext uri="{FF2B5EF4-FFF2-40B4-BE49-F238E27FC236}">
                <a16:creationId xmlns:a16="http://schemas.microsoft.com/office/drawing/2014/main" id="{69DED1FE-44C4-D7A4-3BDF-96002533F72B}"/>
              </a:ext>
            </a:extLst>
          </p:cNvPr>
          <p:cNvSpPr txBox="1"/>
          <p:nvPr/>
        </p:nvSpPr>
        <p:spPr>
          <a:xfrm>
            <a:off x="957431" y="5158342"/>
            <a:ext cx="10398500" cy="696153"/>
          </a:xfrm>
          <a:prstGeom prst="rect">
            <a:avLst/>
          </a:prstGeom>
          <a:noFill/>
        </p:spPr>
        <p:txBody>
          <a:bodyPr wrap="square">
            <a:spAutoFit/>
          </a:bodyPr>
          <a:lstStyle/>
          <a:p>
            <a:pPr marR="0" lvl="0" algn="ctr">
              <a:lnSpc>
                <a:spcPct val="112000"/>
              </a:lnSpc>
              <a:spcBef>
                <a:spcPts val="500"/>
              </a:spcBef>
              <a:spcAft>
                <a:spcPts val="5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Total benefit payments (including indemnity, medical and vocational rehabilitation components) accounted for 64.4% of total system cost in 2024.</a:t>
            </a:r>
          </a:p>
        </p:txBody>
      </p:sp>
      <p:sp>
        <p:nvSpPr>
          <p:cNvPr id="3" name="Slide Number Placeholder 2">
            <a:extLst>
              <a:ext uri="{FF2B5EF4-FFF2-40B4-BE49-F238E27FC236}">
                <a16:creationId xmlns:a16="http://schemas.microsoft.com/office/drawing/2014/main" id="{3132A1E7-C496-25D3-7CE1-5047FE06B152}"/>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10</a:t>
            </a:fld>
            <a:endParaRPr lang="en-US" dirty="0"/>
          </a:p>
        </p:txBody>
      </p:sp>
    </p:spTree>
    <p:extLst>
      <p:ext uri="{BB962C8B-B14F-4D97-AF65-F5344CB8AC3E}">
        <p14:creationId xmlns:p14="http://schemas.microsoft.com/office/powerpoint/2010/main" val="4073788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Indemnity claims and benefits in detail </a:t>
            </a:r>
          </a:p>
        </p:txBody>
      </p:sp>
      <p:sp>
        <p:nvSpPr>
          <p:cNvPr id="5" name="Slide Number Placeholder 4">
            <a:extLst>
              <a:ext uri="{FF2B5EF4-FFF2-40B4-BE49-F238E27FC236}">
                <a16:creationId xmlns:a16="http://schemas.microsoft.com/office/drawing/2014/main" id="{DCCA3B15-7D90-EAF4-68C0-D16FB5E3183D}"/>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11</a:t>
            </a:fld>
            <a:endParaRPr lang="en-US" dirty="0"/>
          </a:p>
        </p:txBody>
      </p:sp>
    </p:spTree>
    <p:extLst>
      <p:ext uri="{BB962C8B-B14F-4D97-AF65-F5344CB8AC3E}">
        <p14:creationId xmlns:p14="http://schemas.microsoft.com/office/powerpoint/2010/main" val="789614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latin typeface="Calibri" panose="020F0502020204030204" pitchFamily="34" charset="0"/>
                <a:ea typeface="Times New Roman" panose="02020603050405020304" pitchFamily="18" charset="0"/>
                <a:cs typeface="Times New Roman" panose="02020603050405020304" pitchFamily="18" charset="0"/>
              </a:rPr>
              <a:t>Distribution of indemnity </a:t>
            </a:r>
            <a:r>
              <a:rPr lang="en-US" sz="3200" dirty="0">
                <a:effectLst/>
                <a:latin typeface="Calibri" panose="020F0502020204030204" pitchFamily="34" charset="0"/>
                <a:ea typeface="Times New Roman" panose="02020603050405020304" pitchFamily="18" charset="0"/>
                <a:cs typeface="Times New Roman" panose="02020603050405020304" pitchFamily="18" charset="0"/>
              </a:rPr>
              <a:t>benefit types returned to pre-pandemic levels in 2023-2024</a:t>
            </a:r>
            <a:endParaRPr lang="en-US" sz="3200" dirty="0"/>
          </a:p>
        </p:txBody>
      </p:sp>
      <p:pic>
        <p:nvPicPr>
          <p:cNvPr id="7" name="Picture 6" descr="Line chart showing the trends in the percentage of paid indemnity claims with selected types of benefits for injury years 2004 through 2024.">
            <a:extLst>
              <a:ext uri="{FF2B5EF4-FFF2-40B4-BE49-F238E27FC236}">
                <a16:creationId xmlns:a16="http://schemas.microsoft.com/office/drawing/2014/main" id="{56DE080D-EFD0-6640-6095-44B342371B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333" y="1552882"/>
            <a:ext cx="7758621" cy="4272783"/>
          </a:xfrm>
          <a:prstGeom prst="rect">
            <a:avLst/>
          </a:prstGeom>
        </p:spPr>
      </p:pic>
      <p:sp>
        <p:nvSpPr>
          <p:cNvPr id="8" name="Content Placeholder 7">
            <a:extLst>
              <a:ext uri="{FF2B5EF4-FFF2-40B4-BE49-F238E27FC236}">
                <a16:creationId xmlns:a16="http://schemas.microsoft.com/office/drawing/2014/main" id="{1FE6BDD7-6B94-4850-AC49-FDB39885019F}"/>
              </a:ext>
            </a:extLst>
          </p:cNvPr>
          <p:cNvSpPr>
            <a:spLocks noGrp="1"/>
          </p:cNvSpPr>
          <p:nvPr>
            <p:ph sz="half" idx="2"/>
          </p:nvPr>
        </p:nvSpPr>
        <p:spPr>
          <a:xfrm>
            <a:off x="8153400" y="1468093"/>
            <a:ext cx="3724276" cy="4981345"/>
          </a:xfrm>
        </p:spPr>
        <p:txBody>
          <a:bodyPr>
            <a:normAutofit fontScale="25000" lnSpcReduction="20000"/>
          </a:bodyPr>
          <a:lstStyle/>
          <a:p>
            <a:pPr marL="0" indent="0">
              <a:buNone/>
            </a:pPr>
            <a:r>
              <a:rPr lang="en-US" sz="7200" b="1" dirty="0">
                <a:ea typeface="Times New Roman" panose="02020603050405020304" pitchFamily="18" charset="0"/>
                <a:cs typeface="Times New Roman" panose="02020603050405020304" pitchFamily="18" charset="0"/>
              </a:rPr>
              <a:t>In 2024:</a:t>
            </a:r>
          </a:p>
          <a:p>
            <a:pPr lvl="1"/>
            <a:r>
              <a:rPr lang="en-US" sz="6800" dirty="0">
                <a:ea typeface="Times New Roman" panose="02020603050405020304" pitchFamily="18" charset="0"/>
                <a:cs typeface="Times New Roman" panose="02020603050405020304" pitchFamily="18" charset="0"/>
              </a:rPr>
              <a:t>87% of indemnity claims received total disability benefits;</a:t>
            </a:r>
          </a:p>
          <a:p>
            <a:pPr lvl="1"/>
            <a:r>
              <a:rPr lang="en-US" sz="6800" dirty="0">
                <a:ea typeface="Times New Roman" panose="02020603050405020304" pitchFamily="18" charset="0"/>
                <a:cs typeface="Times New Roman" panose="02020603050405020304" pitchFamily="18" charset="0"/>
              </a:rPr>
              <a:t>24% received </a:t>
            </a:r>
            <a:r>
              <a:rPr lang="en-US" sz="6800" dirty="0">
                <a:effectLst/>
                <a:ea typeface="Times New Roman" panose="02020603050405020304" pitchFamily="18" charset="0"/>
                <a:cs typeface="Times New Roman" panose="02020603050405020304" pitchFamily="18" charset="0"/>
              </a:rPr>
              <a:t>TPD </a:t>
            </a:r>
            <a:r>
              <a:rPr lang="en-US" sz="6800" dirty="0">
                <a:ea typeface="Times New Roman" panose="02020603050405020304" pitchFamily="18" charset="0"/>
                <a:cs typeface="Times New Roman" panose="02020603050405020304" pitchFamily="18" charset="0"/>
              </a:rPr>
              <a:t>benefits;</a:t>
            </a:r>
          </a:p>
          <a:p>
            <a:pPr lvl="1"/>
            <a:r>
              <a:rPr lang="en-US" sz="6800" dirty="0">
                <a:ea typeface="Times New Roman" panose="02020603050405020304" pitchFamily="18" charset="0"/>
                <a:cs typeface="Times New Roman" panose="02020603050405020304" pitchFamily="18" charset="0"/>
              </a:rPr>
              <a:t>18% received settlement benefits;</a:t>
            </a:r>
          </a:p>
          <a:p>
            <a:pPr lvl="1"/>
            <a:r>
              <a:rPr lang="en-US" sz="6800" dirty="0">
                <a:ea typeface="Times New Roman" panose="02020603050405020304" pitchFamily="18" charset="0"/>
                <a:cs typeface="Times New Roman" panose="02020603050405020304" pitchFamily="18" charset="0"/>
              </a:rPr>
              <a:t>13% received </a:t>
            </a:r>
            <a:r>
              <a:rPr lang="en-US" sz="6800" dirty="0">
                <a:effectLst/>
                <a:ea typeface="Times New Roman" panose="02020603050405020304" pitchFamily="18" charset="0"/>
                <a:cs typeface="Times New Roman" panose="02020603050405020304" pitchFamily="18" charset="0"/>
              </a:rPr>
              <a:t>PPD </a:t>
            </a:r>
            <a:r>
              <a:rPr lang="en-US" sz="6800" dirty="0">
                <a:ea typeface="Times New Roman" panose="02020603050405020304" pitchFamily="18" charset="0"/>
                <a:cs typeface="Times New Roman" panose="02020603050405020304" pitchFamily="18" charset="0"/>
              </a:rPr>
              <a:t>benefits.</a:t>
            </a:r>
          </a:p>
          <a:p>
            <a:pPr lvl="1"/>
            <a:r>
              <a:rPr lang="en-US" sz="6800" dirty="0">
                <a:ea typeface="Times New Roman" panose="02020603050405020304" pitchFamily="18" charset="0"/>
                <a:cs typeface="Times New Roman" panose="02020603050405020304" pitchFamily="18" charset="0"/>
              </a:rPr>
              <a:t>All were similar to 2023 values.</a:t>
            </a:r>
          </a:p>
          <a:p>
            <a:pPr marL="0" indent="0">
              <a:buNone/>
            </a:pPr>
            <a:r>
              <a:rPr lang="en-US" sz="6800" b="1" dirty="0"/>
              <a:t>Pandemic impact:</a:t>
            </a:r>
          </a:p>
          <a:p>
            <a:pPr lvl="1"/>
            <a:r>
              <a:rPr lang="en-US" sz="6800" dirty="0"/>
              <a:t>All benefit types fluctuated in 2020-2022 but returned closer to long-term pre-pandemic patterns in 2023-2024.</a:t>
            </a:r>
          </a:p>
          <a:p>
            <a:pPr lvl="1"/>
            <a:r>
              <a:rPr lang="en-US" sz="6800" dirty="0"/>
              <a:t>Majority of Covid-19 claims received only total disability benefits. </a:t>
            </a:r>
          </a:p>
          <a:p>
            <a:pPr lvl="0"/>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a:p>
            <a:pPr marL="457200" lvl="1" indent="0">
              <a:buNone/>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 </a:t>
            </a:r>
          </a:p>
          <a:p>
            <a:pPr lvl="1"/>
            <a:endParaRPr lang="en-US" sz="1600" dirty="0"/>
          </a:p>
        </p:txBody>
      </p:sp>
      <p:sp>
        <p:nvSpPr>
          <p:cNvPr id="5" name="TextBox 4">
            <a:extLst>
              <a:ext uri="{FF2B5EF4-FFF2-40B4-BE49-F238E27FC236}">
                <a16:creationId xmlns:a16="http://schemas.microsoft.com/office/drawing/2014/main" id="{5DAD99DB-D5DB-C978-66BA-91CF9D34D741}"/>
              </a:ext>
            </a:extLst>
          </p:cNvPr>
          <p:cNvSpPr txBox="1"/>
          <p:nvPr/>
        </p:nvSpPr>
        <p:spPr>
          <a:xfrm>
            <a:off x="725343" y="5825665"/>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 </a:t>
            </a:r>
            <a:endParaRPr lang="en-US" sz="1100" dirty="0">
              <a:solidFill>
                <a:schemeClr val="tx2"/>
              </a:solidFill>
            </a:endParaRPr>
          </a:p>
        </p:txBody>
      </p:sp>
      <p:sp>
        <p:nvSpPr>
          <p:cNvPr id="4" name="Slide Number Placeholder 3">
            <a:extLst>
              <a:ext uri="{FF2B5EF4-FFF2-40B4-BE49-F238E27FC236}">
                <a16:creationId xmlns:a16="http://schemas.microsoft.com/office/drawing/2014/main" id="{75B01A7E-1D4A-7DD2-E0C9-EF7DC0780855}"/>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12</a:t>
            </a:fld>
            <a:endParaRPr lang="en-US" dirty="0"/>
          </a:p>
        </p:txBody>
      </p:sp>
    </p:spTree>
    <p:extLst>
      <p:ext uri="{BB962C8B-B14F-4D97-AF65-F5344CB8AC3E}">
        <p14:creationId xmlns:p14="http://schemas.microsoft.com/office/powerpoint/2010/main" val="2985338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L="0" marR="0" algn="ctr">
              <a:spcBef>
                <a:spcPts val="1000"/>
              </a:spcBef>
              <a:spcAft>
                <a:spcPts val="1000"/>
              </a:spcAft>
            </a:pPr>
            <a:r>
              <a:rPr kumimoji="0" lang="en-US" sz="3200" b="0" i="0" u="none" strike="noStrike" kern="1200" cap="none" spc="0" normalizeH="0" baseline="0" noProof="0" dirty="0">
                <a:ln>
                  <a:noFill/>
                </a:ln>
                <a:solidFill>
                  <a:srgbClr val="FFFFFF"/>
                </a:solidFill>
                <a:effectLst/>
                <a:uLnTx/>
                <a:uFillTx/>
                <a:latin typeface="Calibri"/>
                <a:ea typeface="Times New Roman" panose="02020603050405020304" pitchFamily="18" charset="0"/>
                <a:cs typeface="+mj-cs"/>
              </a:rPr>
              <a:t>The average </a:t>
            </a:r>
            <a:r>
              <a:rPr kumimoji="0" lang="en-US" sz="3200" b="0" i="0" u="none" strike="noStrike" kern="1200" cap="none" spc="0" normalizeH="0" baseline="0" noProof="0" dirty="0">
                <a:ln>
                  <a:noFill/>
                </a:ln>
                <a:solidFill>
                  <a:srgbClr val="FFFFFF"/>
                </a:solidFill>
                <a:effectLst/>
                <a:uLnTx/>
                <a:uFillTx/>
                <a:latin typeface="Calibri"/>
                <a:ea typeface="Times New Roman" panose="02020603050405020304" pitchFamily="18" charset="0"/>
                <a:cs typeface="Times New Roman" panose="02020603050405020304" pitchFamily="18" charset="0"/>
              </a:rPr>
              <a:t>amount of time an injured worker received total </a:t>
            </a:r>
            <a:r>
              <a:rPr kumimoji="0" lang="en-US" sz="3200" b="0" i="0" u="none" strike="noStrike" kern="1200" cap="none" spc="0" normalizeH="0" baseline="0" noProof="0" dirty="0">
                <a:ln>
                  <a:noFill/>
                </a:ln>
                <a:solidFill>
                  <a:srgbClr val="FFFFFF"/>
                </a:solidFill>
                <a:effectLst/>
                <a:uLnTx/>
                <a:uFillTx/>
                <a:latin typeface="Calibri"/>
                <a:ea typeface="Times New Roman" panose="02020603050405020304" pitchFamily="18" charset="0"/>
                <a:cs typeface="+mj-cs"/>
              </a:rPr>
              <a:t>disability and TPD benefits increased after the pandemic</a:t>
            </a:r>
            <a:endParaRPr lang="en-US" sz="3200" dirty="0">
              <a:effectLst/>
              <a:ea typeface="Times New Roman" panose="02020603050405020304" pitchFamily="18" charset="0"/>
              <a:cs typeface="Times New Roman" panose="02020603050405020304" pitchFamily="18" charset="0"/>
            </a:endParaRPr>
          </a:p>
        </p:txBody>
      </p:sp>
      <p:pic>
        <p:nvPicPr>
          <p:cNvPr id="10" name="Content Placeholder 9" descr="Line chart showing the average duration of wage-replacement benefits for total disability and TPD benefits for injury years 2004 through 2024.">
            <a:extLst>
              <a:ext uri="{FF2B5EF4-FFF2-40B4-BE49-F238E27FC236}">
                <a16:creationId xmlns:a16="http://schemas.microsoft.com/office/drawing/2014/main" id="{A0BEC2BB-86B8-C0F9-9FF8-15767CFB16E2}"/>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542923" y="1511709"/>
            <a:ext cx="6980095" cy="4423884"/>
          </a:xfrm>
          <a:prstGeom prst="rect">
            <a:avLst/>
          </a:prstGeom>
          <a:solidFill>
            <a:srgbClr val="FFFFFF"/>
          </a:solidFill>
        </p:spPr>
      </p:pic>
      <p:sp>
        <p:nvSpPr>
          <p:cNvPr id="8" name="Content Placeholder 7">
            <a:extLst>
              <a:ext uri="{FF2B5EF4-FFF2-40B4-BE49-F238E27FC236}">
                <a16:creationId xmlns:a16="http://schemas.microsoft.com/office/drawing/2014/main" id="{1FE6BDD7-6B94-4850-AC49-FDB39885019F}"/>
              </a:ext>
            </a:extLst>
          </p:cNvPr>
          <p:cNvSpPr>
            <a:spLocks noGrp="1"/>
          </p:cNvSpPr>
          <p:nvPr>
            <p:ph sz="half" idx="2"/>
          </p:nvPr>
        </p:nvSpPr>
        <p:spPr>
          <a:xfrm>
            <a:off x="7733489" y="1515533"/>
            <a:ext cx="3915587" cy="4658504"/>
          </a:xfrm>
        </p:spPr>
        <p:txBody>
          <a:bodyPr>
            <a:noAutofit/>
          </a:bodyPr>
          <a:lstStyle/>
          <a:p>
            <a:pPr marL="0" indent="0">
              <a:lnSpc>
                <a:spcPct val="112000"/>
              </a:lnSpc>
              <a:spcAft>
                <a:spcPts val="0"/>
              </a:spcAft>
              <a:buNone/>
            </a:pPr>
            <a:r>
              <a:rPr lang="en-US" sz="1700" b="1" dirty="0">
                <a:latin typeface="Calibri" panose="020F0502020204030204" pitchFamily="34" charset="0"/>
                <a:ea typeface="Times New Roman" panose="02020603050405020304" pitchFamily="18" charset="0"/>
                <a:cs typeface="Calibri" panose="020F0502020204030204" pitchFamily="34" charset="0"/>
              </a:rPr>
              <a:t>In 2024:</a:t>
            </a:r>
          </a:p>
          <a:p>
            <a:pPr>
              <a:lnSpc>
                <a:spcPct val="112000"/>
              </a:lnSpc>
              <a:spcAft>
                <a:spcPts val="0"/>
              </a:spcAft>
            </a:pPr>
            <a:r>
              <a:rPr lang="en-US" sz="1700" b="1" dirty="0">
                <a:latin typeface="Calibri" panose="020F0502020204030204" pitchFamily="34" charset="0"/>
                <a:ea typeface="Times New Roman" panose="02020603050405020304" pitchFamily="18" charset="0"/>
                <a:cs typeface="Calibri" panose="020F0502020204030204" pitchFamily="34" charset="0"/>
              </a:rPr>
              <a:t>T</a:t>
            </a:r>
            <a:r>
              <a:rPr lang="en-US" sz="1700" b="1" dirty="0">
                <a:effectLst/>
                <a:latin typeface="Calibri" panose="020F0502020204030204" pitchFamily="34" charset="0"/>
                <a:ea typeface="Times New Roman" panose="02020603050405020304" pitchFamily="18" charset="0"/>
                <a:cs typeface="Calibri" panose="020F0502020204030204" pitchFamily="34" charset="0"/>
              </a:rPr>
              <a:t>otal disability benefits: </a:t>
            </a:r>
            <a:r>
              <a:rPr lang="en-US" sz="1700" dirty="0">
                <a:effectLst/>
                <a:latin typeface="Calibri" panose="020F0502020204030204" pitchFamily="34" charset="0"/>
                <a:ea typeface="Times New Roman" panose="02020603050405020304" pitchFamily="18" charset="0"/>
                <a:cs typeface="Calibri" panose="020F0502020204030204" pitchFamily="34" charset="0"/>
              </a:rPr>
              <a:t>Estimated duration averaged 13.1 weeks – up from 12.2 weeks in 2023. </a:t>
            </a:r>
          </a:p>
          <a:p>
            <a:pPr>
              <a:lnSpc>
                <a:spcPct val="112000"/>
              </a:lnSpc>
              <a:spcAft>
                <a:spcPts val="0"/>
              </a:spcAft>
            </a:pPr>
            <a:r>
              <a:rPr lang="en-US" sz="1700" b="1" dirty="0">
                <a:effectLst/>
                <a:latin typeface="Calibri" panose="020F0502020204030204" pitchFamily="34" charset="0"/>
                <a:ea typeface="Times New Roman" panose="02020603050405020304" pitchFamily="18" charset="0"/>
              </a:rPr>
              <a:t>TPD benefits:</a:t>
            </a:r>
            <a:r>
              <a:rPr lang="en-US" sz="1700" b="1" dirty="0">
                <a:latin typeface="Calibri" panose="020F0502020204030204" pitchFamily="34" charset="0"/>
                <a:ea typeface="Times New Roman" panose="02020603050405020304" pitchFamily="18" charset="0"/>
              </a:rPr>
              <a:t> </a:t>
            </a:r>
            <a:r>
              <a:rPr lang="en-US" sz="1700" dirty="0">
                <a:latin typeface="Calibri" panose="020F0502020204030204" pitchFamily="34" charset="0"/>
                <a:ea typeface="Times New Roman" panose="02020603050405020304" pitchFamily="18" charset="0"/>
              </a:rPr>
              <a:t>E</a:t>
            </a:r>
            <a:r>
              <a:rPr lang="en-US" sz="1700" dirty="0">
                <a:effectLst/>
                <a:latin typeface="Calibri" panose="020F0502020204030204" pitchFamily="34" charset="0"/>
                <a:ea typeface="Times New Roman" panose="02020603050405020304" pitchFamily="18" charset="0"/>
              </a:rPr>
              <a:t>stimated duration averaged 14.5 weeks – slightly below 14.8 weeks in 2023. </a:t>
            </a:r>
          </a:p>
          <a:p>
            <a:pPr marL="0" indent="0">
              <a:lnSpc>
                <a:spcPct val="112000"/>
              </a:lnSpc>
              <a:spcAft>
                <a:spcPts val="0"/>
              </a:spcAft>
              <a:buNone/>
            </a:pPr>
            <a:r>
              <a:rPr lang="en-US" sz="1700" b="1" dirty="0">
                <a:effectLst/>
                <a:latin typeface="Calibri" panose="020F0502020204030204" pitchFamily="34" charset="0"/>
                <a:ea typeface="Times New Roman" panose="02020603050405020304" pitchFamily="18" charset="0"/>
              </a:rPr>
              <a:t>Pandemic period: </a:t>
            </a:r>
            <a:r>
              <a:rPr lang="en-US" sz="1700" dirty="0">
                <a:effectLst/>
                <a:latin typeface="Calibri" panose="020F0502020204030204" pitchFamily="34" charset="0"/>
                <a:ea typeface="Times New Roman" panose="02020603050405020304" pitchFamily="18" charset="0"/>
              </a:rPr>
              <a:t>Many indemnity claims were short-duration COVID-19 claims. </a:t>
            </a:r>
          </a:p>
          <a:p>
            <a:pPr marL="0" indent="0">
              <a:lnSpc>
                <a:spcPct val="112000"/>
              </a:lnSpc>
              <a:spcAft>
                <a:spcPts val="0"/>
              </a:spcAft>
              <a:buNone/>
            </a:pPr>
            <a:r>
              <a:rPr lang="en-US" sz="1700" b="1" dirty="0">
                <a:latin typeface="Calibri" panose="020F0502020204030204" pitchFamily="34" charset="0"/>
                <a:ea typeface="Times New Roman" panose="02020603050405020304" pitchFamily="18" charset="0"/>
              </a:rPr>
              <a:t>Post-pandemic: </a:t>
            </a:r>
            <a:r>
              <a:rPr lang="en-US" sz="1700" dirty="0">
                <a:latin typeface="Calibri" panose="020F0502020204030204" pitchFamily="34" charset="0"/>
                <a:ea typeface="Times New Roman" panose="02020603050405020304" pitchFamily="18" charset="0"/>
              </a:rPr>
              <a:t>Longer disability durations were driven by more complex claims, medical care backlogs, and a tight labor market with newly hired, less experienced workers.</a:t>
            </a:r>
            <a:endParaRPr lang="en-US" sz="1700" dirty="0">
              <a:effectLst/>
              <a:latin typeface="Calibri" panose="020F0502020204030204" pitchFamily="34" charset="0"/>
              <a:ea typeface="Times New Roman" panose="02020603050405020304" pitchFamily="18" charset="0"/>
            </a:endParaRPr>
          </a:p>
        </p:txBody>
      </p:sp>
      <p:sp>
        <p:nvSpPr>
          <p:cNvPr id="5" name="TextBox 4">
            <a:extLst>
              <a:ext uri="{FF2B5EF4-FFF2-40B4-BE49-F238E27FC236}">
                <a16:creationId xmlns:a16="http://schemas.microsoft.com/office/drawing/2014/main" id="{F5A8591B-8CFE-265C-C9DF-3126F950B8F9}"/>
              </a:ext>
            </a:extLst>
          </p:cNvPr>
          <p:cNvSpPr txBox="1"/>
          <p:nvPr/>
        </p:nvSpPr>
        <p:spPr>
          <a:xfrm>
            <a:off x="1078056" y="5912426"/>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a:t>
            </a:r>
            <a:endParaRPr lang="en-US" sz="1100" dirty="0">
              <a:solidFill>
                <a:schemeClr val="tx2"/>
              </a:solidFill>
            </a:endParaRPr>
          </a:p>
        </p:txBody>
      </p:sp>
      <p:sp>
        <p:nvSpPr>
          <p:cNvPr id="3" name="Slide Number Placeholder 2">
            <a:extLst>
              <a:ext uri="{FF2B5EF4-FFF2-40B4-BE49-F238E27FC236}">
                <a16:creationId xmlns:a16="http://schemas.microsoft.com/office/drawing/2014/main" id="{6808C63A-1DCD-AC11-D8AE-ECA7321AAD17}"/>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13</a:t>
            </a:fld>
            <a:endParaRPr lang="en-US" dirty="0"/>
          </a:p>
        </p:txBody>
      </p:sp>
    </p:spTree>
    <p:extLst>
      <p:ext uri="{BB962C8B-B14F-4D97-AF65-F5344CB8AC3E}">
        <p14:creationId xmlns:p14="http://schemas.microsoft.com/office/powerpoint/2010/main" val="3307958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9B350-7320-4941-C9ED-D8B81591C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4E4F4F-7053-6DCF-DA43-0BAE93C00F87}"/>
              </a:ext>
            </a:extLst>
          </p:cNvPr>
          <p:cNvSpPr>
            <a:spLocks noGrp="1"/>
          </p:cNvSpPr>
          <p:nvPr>
            <p:ph type="title"/>
          </p:nvPr>
        </p:nvSpPr>
        <p:spPr/>
        <p:txBody>
          <a:bodyPr>
            <a:noAutofit/>
          </a:bodyPr>
          <a:lstStyle/>
          <a:p>
            <a:pPr algn="ctr"/>
            <a:r>
              <a:rPr lang="en-US" sz="3200" dirty="0"/>
              <a:t>From 2004 to 2024, the statewide average weekly wage rose 87%, while the pre-injury wage rose 71%</a:t>
            </a:r>
          </a:p>
        </p:txBody>
      </p:sp>
      <p:pic>
        <p:nvPicPr>
          <p:cNvPr id="6" name="Picture 5" descr="Line chart comparing the statewide average weekly wage (SAWW) and the average weekly pre-injury wage (APIW) for injury years 2004 through 2024.">
            <a:extLst>
              <a:ext uri="{FF2B5EF4-FFF2-40B4-BE49-F238E27FC236}">
                <a16:creationId xmlns:a16="http://schemas.microsoft.com/office/drawing/2014/main" id="{88B76491-22CB-F9D2-B94A-AA3C7E1D41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0462" y="1428517"/>
            <a:ext cx="10212900" cy="4626063"/>
          </a:xfrm>
          <a:prstGeom prst="rect">
            <a:avLst/>
          </a:prstGeom>
        </p:spPr>
      </p:pic>
      <p:sp>
        <p:nvSpPr>
          <p:cNvPr id="4" name="Slide Number Placeholder 3">
            <a:extLst>
              <a:ext uri="{FF2B5EF4-FFF2-40B4-BE49-F238E27FC236}">
                <a16:creationId xmlns:a16="http://schemas.microsoft.com/office/drawing/2014/main" id="{EB266311-7C26-D949-5EBB-52386960548F}"/>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14</a:t>
            </a:fld>
            <a:endParaRPr lang="en-US" dirty="0"/>
          </a:p>
        </p:txBody>
      </p:sp>
    </p:spTree>
    <p:extLst>
      <p:ext uri="{BB962C8B-B14F-4D97-AF65-F5344CB8AC3E}">
        <p14:creationId xmlns:p14="http://schemas.microsoft.com/office/powerpoint/2010/main" val="2306063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effectLst/>
                <a:ea typeface="Times New Roman" panose="02020603050405020304" pitchFamily="18" charset="0"/>
              </a:rPr>
              <a:t>Average total disability benefits were most affected by COVID-19 in 2020-2022, but increased afterward</a:t>
            </a:r>
            <a:endParaRPr lang="en-US" sz="3200" dirty="0">
              <a:cs typeface="Arial" panose="020B0604020202020204" pitchFamily="34" charset="0"/>
            </a:endParaRPr>
          </a:p>
        </p:txBody>
      </p:sp>
      <p:pic>
        <p:nvPicPr>
          <p:cNvPr id="10" name="Content Placeholder 9" descr="Line chart showing the average benefits by type per claim with that benefit type, adjusted for wage growth, for injury years 2004 through 2024.">
            <a:extLst>
              <a:ext uri="{FF2B5EF4-FFF2-40B4-BE49-F238E27FC236}">
                <a16:creationId xmlns:a16="http://schemas.microsoft.com/office/drawing/2014/main" id="{F46E129C-0AAC-57AA-0456-E51F1D006F35}"/>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327241" y="1504449"/>
            <a:ext cx="7310078" cy="4381626"/>
          </a:xfrm>
          <a:prstGeom prst="rect">
            <a:avLst/>
          </a:prstGeom>
          <a:solidFill>
            <a:srgbClr val="FFFFFF"/>
          </a:solidFill>
        </p:spPr>
      </p:pic>
      <p:sp>
        <p:nvSpPr>
          <p:cNvPr id="9" name="TextBox 8">
            <a:extLst>
              <a:ext uri="{FF2B5EF4-FFF2-40B4-BE49-F238E27FC236}">
                <a16:creationId xmlns:a16="http://schemas.microsoft.com/office/drawing/2014/main" id="{D86AB7AD-9A0D-2BF2-E83B-A737F169CA46}"/>
              </a:ext>
            </a:extLst>
          </p:cNvPr>
          <p:cNvSpPr txBox="1"/>
          <p:nvPr/>
        </p:nvSpPr>
        <p:spPr>
          <a:xfrm>
            <a:off x="7725747" y="1438507"/>
            <a:ext cx="4061092" cy="4801314"/>
          </a:xfrm>
          <a:prstGeom prst="rect">
            <a:avLst/>
          </a:prstGeom>
          <a:noFill/>
        </p:spPr>
        <p:txBody>
          <a:bodyPr wrap="square" rtlCol="0">
            <a:spAutoFit/>
          </a:bodyPr>
          <a:lstStyle/>
          <a:p>
            <a:pPr marL="285750" indent="-285750">
              <a:buFont typeface="Arial" panose="020B0604020202020204" pitchFamily="34" charset="0"/>
              <a:buChar char="•"/>
            </a:pPr>
            <a:r>
              <a:rPr lang="en-US" sz="1700" b="1" dirty="0"/>
              <a:t>From 2004 to 2024:</a:t>
            </a:r>
          </a:p>
          <a:p>
            <a:endParaRPr lang="en-US" sz="1700" dirty="0"/>
          </a:p>
          <a:p>
            <a:pPr marL="742950" lvl="1" indent="-285750">
              <a:buFont typeface="Wingdings" panose="05000000000000000000" pitchFamily="2" charset="2"/>
              <a:buChar char="Ø"/>
            </a:pPr>
            <a:r>
              <a:rPr lang="en-US" sz="1700" dirty="0"/>
              <a:t>Wage-adjusted average total disability benefits increased 33%, matching the 33% increase in total disability duration;</a:t>
            </a:r>
          </a:p>
          <a:p>
            <a:pPr marL="742950" lvl="1" indent="-285750">
              <a:buFont typeface="Wingdings" panose="05000000000000000000" pitchFamily="2" charset="2"/>
              <a:buChar char="Ø"/>
            </a:pPr>
            <a:r>
              <a:rPr lang="en-US" sz="1700" dirty="0"/>
              <a:t>Average TPD benefits decreased 10%;</a:t>
            </a:r>
          </a:p>
          <a:p>
            <a:pPr marL="742950" lvl="1" indent="-285750">
              <a:buFont typeface="Wingdings" panose="05000000000000000000" pitchFamily="2" charset="2"/>
              <a:buChar char="Ø"/>
            </a:pPr>
            <a:r>
              <a:rPr lang="en-US" sz="1700" dirty="0"/>
              <a:t>Average PPD benefits increased 13%;</a:t>
            </a:r>
          </a:p>
          <a:p>
            <a:pPr marL="742950" lvl="1" indent="-285750">
              <a:buFont typeface="Wingdings" panose="05000000000000000000" pitchFamily="2" charset="2"/>
              <a:buChar char="Ø"/>
            </a:pPr>
            <a:r>
              <a:rPr lang="en-US" sz="1700" dirty="0"/>
              <a:t>Average settlement benefits decreased 5%.</a:t>
            </a:r>
          </a:p>
          <a:p>
            <a:pPr marL="742950" lvl="1" indent="-285750">
              <a:buFont typeface="Wingdings" panose="05000000000000000000" pitchFamily="2" charset="2"/>
              <a:buChar char="Ø"/>
            </a:pPr>
            <a:endParaRPr lang="en-US" sz="1700" dirty="0"/>
          </a:p>
          <a:p>
            <a:pPr marL="285750" indent="-285750">
              <a:buFont typeface="Arial" panose="020B0604020202020204" pitchFamily="34" charset="0"/>
              <a:buChar char="•"/>
            </a:pPr>
            <a:r>
              <a:rPr lang="en-US" sz="1700" dirty="0"/>
              <a:t>Total disability benefits showed the strongest COVID‑19 impact in 2020–2022. Higher wages and benefit rates contributed to increase in post-pandemic period.</a:t>
            </a:r>
          </a:p>
        </p:txBody>
      </p:sp>
      <p:sp>
        <p:nvSpPr>
          <p:cNvPr id="5" name="TextBox 4">
            <a:extLst>
              <a:ext uri="{FF2B5EF4-FFF2-40B4-BE49-F238E27FC236}">
                <a16:creationId xmlns:a16="http://schemas.microsoft.com/office/drawing/2014/main" id="{F75BD511-255D-BFDE-736C-EBE5266D3B6E}"/>
              </a:ext>
            </a:extLst>
          </p:cNvPr>
          <p:cNvSpPr txBox="1"/>
          <p:nvPr/>
        </p:nvSpPr>
        <p:spPr>
          <a:xfrm>
            <a:off x="1264973" y="5874216"/>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a:t>
            </a:r>
            <a:endParaRPr lang="en-US" sz="1100" dirty="0">
              <a:solidFill>
                <a:schemeClr val="tx2"/>
              </a:solidFill>
            </a:endParaRPr>
          </a:p>
        </p:txBody>
      </p:sp>
      <p:sp>
        <p:nvSpPr>
          <p:cNvPr id="3" name="Slide Number Placeholder 2">
            <a:extLst>
              <a:ext uri="{FF2B5EF4-FFF2-40B4-BE49-F238E27FC236}">
                <a16:creationId xmlns:a16="http://schemas.microsoft.com/office/drawing/2014/main" id="{7A9DDAB8-4CC4-4FCE-825C-C9A43CCA7902}"/>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15</a:t>
            </a:fld>
            <a:endParaRPr lang="en-US" dirty="0"/>
          </a:p>
        </p:txBody>
      </p:sp>
    </p:spTree>
    <p:extLst>
      <p:ext uri="{BB962C8B-B14F-4D97-AF65-F5344CB8AC3E}">
        <p14:creationId xmlns:p14="http://schemas.microsoft.com/office/powerpoint/2010/main" val="3910048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7D330-9EA6-83F7-CF7D-1A59AC0D2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2046C-628D-27EA-5F32-0934386EBE67}"/>
              </a:ext>
            </a:extLst>
          </p:cNvPr>
          <p:cNvSpPr>
            <a:spLocks noGrp="1"/>
          </p:cNvSpPr>
          <p:nvPr>
            <p:ph type="title"/>
          </p:nvPr>
        </p:nvSpPr>
        <p:spPr/>
        <p:txBody>
          <a:bodyPr>
            <a:noAutofit/>
          </a:bodyPr>
          <a:lstStyle/>
          <a:p>
            <a:pPr algn="ctr"/>
            <a:r>
              <a:rPr lang="en-US" sz="3200" dirty="0"/>
              <a:t>Recent statutory changes increased TTD minimum/maximum weekly benefits and PPD benefit schedule</a:t>
            </a:r>
            <a:endParaRPr lang="en-US" sz="3200" dirty="0">
              <a:cs typeface="Arial" panose="020B0604020202020204" pitchFamily="34" charset="0"/>
            </a:endParaRPr>
          </a:p>
        </p:txBody>
      </p:sp>
      <p:sp>
        <p:nvSpPr>
          <p:cNvPr id="7" name="Content Placeholder 6">
            <a:extLst>
              <a:ext uri="{FF2B5EF4-FFF2-40B4-BE49-F238E27FC236}">
                <a16:creationId xmlns:a16="http://schemas.microsoft.com/office/drawing/2014/main" id="{2463045F-7588-B055-0B3E-3C3B85B3ED19}"/>
              </a:ext>
            </a:extLst>
          </p:cNvPr>
          <p:cNvSpPr>
            <a:spLocks noGrp="1"/>
          </p:cNvSpPr>
          <p:nvPr>
            <p:ph sz="half" idx="1"/>
          </p:nvPr>
        </p:nvSpPr>
        <p:spPr>
          <a:xfrm>
            <a:off x="479502" y="1505416"/>
            <a:ext cx="5616498" cy="4553829"/>
          </a:xfrm>
        </p:spPr>
        <p:txBody>
          <a:bodyPr>
            <a:normAutofit/>
          </a:bodyPr>
          <a:lstStyle/>
          <a:p>
            <a:pPr marL="0" marR="0" lvl="0" indent="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None/>
              <a:tabLst/>
              <a:defRPr/>
            </a:pPr>
            <a:r>
              <a:rPr kumimoji="0" lang="en-US" sz="2000" b="1" i="0" u="none" strike="noStrike" kern="1200" cap="none" spc="0" normalizeH="0" baseline="0" noProof="0" dirty="0">
                <a:ln>
                  <a:noFill/>
                </a:ln>
                <a:solidFill>
                  <a:srgbClr val="003865"/>
                </a:solidFill>
                <a:effectLst/>
                <a:uLnTx/>
                <a:uFillTx/>
                <a:latin typeface="Calibri"/>
                <a:ea typeface="+mn-ea"/>
                <a:cs typeface="+mn-cs"/>
              </a:rPr>
              <a:t>Statutory changes affecting temporary total disability (TTD) minimum and </a:t>
            </a:r>
            <a:r>
              <a:rPr kumimoji="0" lang="en-US" sz="2000" b="1" i="0" strike="noStrike" kern="1200" cap="none" spc="0" normalizeH="0" baseline="0" noProof="0" dirty="0">
                <a:ln>
                  <a:noFill/>
                </a:ln>
                <a:solidFill>
                  <a:srgbClr val="003865"/>
                </a:solidFill>
                <a:effectLst/>
                <a:uLnTx/>
                <a:uFillTx/>
                <a:latin typeface="Calibri"/>
                <a:ea typeface="+mn-ea"/>
                <a:cs typeface="+mn-cs"/>
              </a:rPr>
              <a:t>maximum weekly benefits:</a:t>
            </a:r>
          </a:p>
          <a:p>
            <a:pPr marL="228600" marR="0" lvl="0" indent="-22860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3865"/>
                </a:solidFill>
                <a:effectLst/>
                <a:uLnTx/>
                <a:uFillTx/>
                <a:latin typeface="Calibri"/>
                <a:ea typeface="+mn-ea"/>
                <a:cs typeface="+mn-cs"/>
              </a:rPr>
              <a:t>Starting Oct. 1, 2021, the minimum weekly benefit changed from $130 to 20% of the maximum benefit.</a:t>
            </a:r>
          </a:p>
          <a:p>
            <a:pPr marR="0" lvl="1" algn="l" defTabSz="914400" rtl="0" eaLnBrk="1" fontAlgn="auto" latinLnBrk="0" hangingPunct="1">
              <a:lnSpc>
                <a:spcPct val="100000"/>
              </a:lnSpc>
              <a:spcBef>
                <a:spcPts val="500"/>
              </a:spcBef>
              <a:spcAft>
                <a:spcPts val="1000"/>
              </a:spcAft>
              <a:buClr>
                <a:srgbClr val="003865"/>
              </a:buClr>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3865"/>
                </a:solidFill>
                <a:effectLst/>
                <a:uLnTx/>
                <a:uFillTx/>
                <a:latin typeface="Calibri"/>
                <a:ea typeface="+mn-ea"/>
                <a:cs typeface="+mn-cs"/>
              </a:rPr>
              <a:t>Current value (effective Oct. 1, 2026) is $318.82.</a:t>
            </a:r>
          </a:p>
          <a:p>
            <a:pPr marL="228600" marR="0" lvl="0" indent="-22860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3865"/>
                </a:solidFill>
                <a:effectLst/>
                <a:uLnTx/>
                <a:uFillTx/>
                <a:latin typeface="Calibri"/>
                <a:ea typeface="+mn-ea"/>
                <a:cs typeface="+mn-cs"/>
              </a:rPr>
              <a:t>Starting Oct. 1, 2024, the maximum weekly benefit changed from 102% to 108% of the Statewide Average Weekly Wage (SAWW).</a:t>
            </a:r>
          </a:p>
          <a:p>
            <a:pPr marR="0" lvl="1" algn="l" defTabSz="914400" rtl="0" eaLnBrk="1" fontAlgn="auto" latinLnBrk="0" hangingPunct="1">
              <a:lnSpc>
                <a:spcPct val="100000"/>
              </a:lnSpc>
              <a:spcBef>
                <a:spcPts val="500"/>
              </a:spcBef>
              <a:spcAft>
                <a:spcPts val="1000"/>
              </a:spcAft>
              <a:buClr>
                <a:srgbClr val="003865"/>
              </a:buClr>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003865"/>
                </a:solidFill>
                <a:effectLst/>
                <a:uLnTx/>
                <a:uFillTx/>
                <a:ea typeface="+mn-ea"/>
                <a:cs typeface="+mn-cs"/>
              </a:rPr>
              <a:t>Current maximum value (effective Oct. 1, 2026) is $1,594.08.</a:t>
            </a:r>
          </a:p>
        </p:txBody>
      </p:sp>
      <p:sp>
        <p:nvSpPr>
          <p:cNvPr id="3" name="Content Placeholder 2">
            <a:extLst>
              <a:ext uri="{FF2B5EF4-FFF2-40B4-BE49-F238E27FC236}">
                <a16:creationId xmlns:a16="http://schemas.microsoft.com/office/drawing/2014/main" id="{F0491EE0-01C1-B174-1F19-B955ACF1E3D2}"/>
              </a:ext>
            </a:extLst>
          </p:cNvPr>
          <p:cNvSpPr>
            <a:spLocks noGrp="1"/>
          </p:cNvSpPr>
          <p:nvPr>
            <p:ph sz="half" idx="2"/>
          </p:nvPr>
        </p:nvSpPr>
        <p:spPr>
          <a:xfrm>
            <a:off x="6296028" y="1505416"/>
            <a:ext cx="5250704" cy="4553829"/>
          </a:xfrm>
        </p:spPr>
        <p:txBody>
          <a:bodyPr>
            <a:normAutofit/>
          </a:bodyPr>
          <a:lstStyle/>
          <a:p>
            <a:pPr marL="0" marR="0" lvl="0" indent="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None/>
              <a:tabLst/>
              <a:defRPr/>
            </a:pPr>
            <a:r>
              <a:rPr kumimoji="0" lang="en-US" sz="2000" b="1" i="0" u="none" strike="noStrike" kern="1200" cap="none" spc="0" normalizeH="0" baseline="0" noProof="0" dirty="0">
                <a:ln>
                  <a:noFill/>
                </a:ln>
                <a:solidFill>
                  <a:srgbClr val="003865"/>
                </a:solidFill>
                <a:effectLst/>
                <a:uLnTx/>
                <a:uFillTx/>
                <a:latin typeface="Calibri"/>
                <a:ea typeface="+mn-ea"/>
                <a:cs typeface="+mn-cs"/>
              </a:rPr>
              <a:t>Statutory changes affecting permanent partial disability (PPD) benefit schedule: </a:t>
            </a:r>
          </a:p>
          <a:p>
            <a:pPr marL="228600" marR="0" lvl="0" indent="-228600" algn="l" defTabSz="914400" rtl="0" eaLnBrk="1" fontAlgn="auto" latinLnBrk="0" hangingPunct="1">
              <a:lnSpc>
                <a:spcPct val="100000"/>
              </a:lnSpc>
              <a:spcBef>
                <a:spcPts val="1000"/>
              </a:spcBef>
              <a:spcAft>
                <a:spcPts val="600"/>
              </a:spcAft>
              <a:buClr>
                <a:srgbClr val="003865"/>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3865"/>
                </a:solidFill>
                <a:effectLst/>
                <a:uLnTx/>
                <a:uFillTx/>
                <a:latin typeface="Calibri"/>
                <a:ea typeface="+mn-ea"/>
                <a:cs typeface="+mn-cs"/>
              </a:rPr>
              <a:t>In October 2023, the PPD benefit schedule</a:t>
            </a:r>
            <a:r>
              <a:rPr lang="en-US" sz="1800" dirty="0">
                <a:solidFill>
                  <a:srgbClr val="003865"/>
                </a:solidFill>
                <a:latin typeface="Calibri"/>
              </a:rPr>
              <a:t> was</a:t>
            </a:r>
            <a:r>
              <a:rPr kumimoji="0" lang="en-US" sz="1800" b="0" i="0" u="none" strike="noStrike" kern="1200" cap="none" spc="0" normalizeH="0" baseline="0" noProof="0" dirty="0">
                <a:ln>
                  <a:noFill/>
                </a:ln>
                <a:solidFill>
                  <a:srgbClr val="003865"/>
                </a:solidFill>
                <a:effectLst/>
                <a:uLnTx/>
                <a:uFillTx/>
                <a:latin typeface="Calibri"/>
                <a:ea typeface="+mn-ea"/>
                <a:cs typeface="+mn-cs"/>
              </a:rPr>
              <a:t> increased by different proportionate amounts for different impairment ratings, resulting in an estimated overall increase of 38%.</a:t>
            </a:r>
          </a:p>
          <a:p>
            <a:pPr marL="228600" marR="0" lvl="0" indent="-228600" algn="l" defTabSz="914400" rtl="0" eaLnBrk="1" fontAlgn="auto" latinLnBrk="0" hangingPunct="1">
              <a:lnSpc>
                <a:spcPct val="100000"/>
              </a:lnSpc>
              <a:spcBef>
                <a:spcPts val="1000"/>
              </a:spcBef>
              <a:spcAft>
                <a:spcPts val="1000"/>
              </a:spcAft>
              <a:buClr>
                <a:srgbClr val="003865"/>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3865"/>
                </a:solidFill>
                <a:effectLst/>
                <a:uLnTx/>
                <a:uFillTx/>
                <a:latin typeface="Calibri"/>
                <a:ea typeface="+mn-ea"/>
                <a:cs typeface="+mn-cs"/>
              </a:rPr>
              <a:t>Another 20% uniform increase to the PPD benefit schedule took effect in October 2025.</a:t>
            </a:r>
          </a:p>
          <a:p>
            <a:pPr marL="0" indent="0">
              <a:buNone/>
            </a:pPr>
            <a:endParaRPr lang="en-US" dirty="0"/>
          </a:p>
        </p:txBody>
      </p:sp>
      <p:sp>
        <p:nvSpPr>
          <p:cNvPr id="4" name="Slide Number Placeholder 3">
            <a:extLst>
              <a:ext uri="{FF2B5EF4-FFF2-40B4-BE49-F238E27FC236}">
                <a16:creationId xmlns:a16="http://schemas.microsoft.com/office/drawing/2014/main" id="{36D820BE-7136-936E-C88C-AF136EA787DD}"/>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16</a:t>
            </a:fld>
            <a:endParaRPr lang="en-US" dirty="0"/>
          </a:p>
        </p:txBody>
      </p:sp>
    </p:spTree>
    <p:extLst>
      <p:ext uri="{BB962C8B-B14F-4D97-AF65-F5344CB8AC3E}">
        <p14:creationId xmlns:p14="http://schemas.microsoft.com/office/powerpoint/2010/main" val="515311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164180"/>
            <a:ext cx="12192000" cy="1199223"/>
          </a:xfrm>
        </p:spPr>
        <p:txBody>
          <a:bodyPr/>
          <a:lstStyle/>
          <a:p>
            <a:r>
              <a:rPr lang="en-US" dirty="0"/>
              <a:t>Vocational Rehabilitation </a:t>
            </a:r>
          </a:p>
        </p:txBody>
      </p:sp>
      <p:sp>
        <p:nvSpPr>
          <p:cNvPr id="6" name="Slide Number Placeholder 5">
            <a:extLst>
              <a:ext uri="{FF2B5EF4-FFF2-40B4-BE49-F238E27FC236}">
                <a16:creationId xmlns:a16="http://schemas.microsoft.com/office/drawing/2014/main" id="{E4D845EE-3A30-932F-CD66-ED53F0B7F6C6}"/>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17</a:t>
            </a:fld>
            <a:endParaRPr lang="en-US" dirty="0"/>
          </a:p>
        </p:txBody>
      </p:sp>
    </p:spTree>
    <p:extLst>
      <p:ext uri="{BB962C8B-B14F-4D97-AF65-F5344CB8AC3E}">
        <p14:creationId xmlns:p14="http://schemas.microsoft.com/office/powerpoint/2010/main" val="1273280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900" dirty="0"/>
              <a:t>Number of workers entering vocational rehabilitation decreased in 2024 but share of injured workers receiving </a:t>
            </a:r>
            <a:r>
              <a:rPr lang="en-US" sz="2900" dirty="0" err="1"/>
              <a:t>voc</a:t>
            </a:r>
            <a:r>
              <a:rPr lang="en-US" sz="2900" dirty="0"/>
              <a:t> rehab remains stable</a:t>
            </a:r>
          </a:p>
        </p:txBody>
      </p:sp>
      <p:pic>
        <p:nvPicPr>
          <p:cNvPr id="10" name="Content Placeholder 9" descr="Line chart showing the number of workers with indemnity claims receiving vocational rehabilitation services for injury years 2004 to 2024.">
            <a:extLst>
              <a:ext uri="{FF2B5EF4-FFF2-40B4-BE49-F238E27FC236}">
                <a16:creationId xmlns:a16="http://schemas.microsoft.com/office/drawing/2014/main" id="{22E23E3D-2777-BF90-DF90-800D33ED6EB3}"/>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268941" y="1378311"/>
            <a:ext cx="7784014" cy="4498016"/>
          </a:xfrm>
          <a:prstGeom prst="rect">
            <a:avLst/>
          </a:prstGeom>
          <a:solidFill>
            <a:srgbClr val="FFFFFF"/>
          </a:solidFill>
        </p:spPr>
      </p:pic>
      <p:sp>
        <p:nvSpPr>
          <p:cNvPr id="3" name="Content Placeholder 2">
            <a:extLst>
              <a:ext uri="{FF2B5EF4-FFF2-40B4-BE49-F238E27FC236}">
                <a16:creationId xmlns:a16="http://schemas.microsoft.com/office/drawing/2014/main" id="{DCBFADE0-4011-1C99-1952-660986CD7FE3}"/>
              </a:ext>
            </a:extLst>
          </p:cNvPr>
          <p:cNvSpPr>
            <a:spLocks noGrp="1"/>
          </p:cNvSpPr>
          <p:nvPr>
            <p:ph sz="half" idx="2"/>
          </p:nvPr>
        </p:nvSpPr>
        <p:spPr>
          <a:xfrm>
            <a:off x="8341112" y="1787704"/>
            <a:ext cx="3155795" cy="4302443"/>
          </a:xfrm>
        </p:spPr>
        <p:txBody>
          <a:bodyPr>
            <a:normAutofit/>
          </a:bodyPr>
          <a:lstStyle/>
          <a:p>
            <a:r>
              <a:rPr lang="en-US" sz="1800" dirty="0"/>
              <a:t>For 2024 injuries, 22% of all workers with indemnity benefits had voc rehab plans, similar to 2023.</a:t>
            </a:r>
          </a:p>
          <a:p>
            <a:r>
              <a:rPr lang="en-US" sz="1800" dirty="0"/>
              <a:t>Number of </a:t>
            </a:r>
            <a:r>
              <a:rPr lang="en-US" sz="1800" dirty="0" err="1"/>
              <a:t>voc</a:t>
            </a:r>
            <a:r>
              <a:rPr lang="en-US" sz="1800" dirty="0"/>
              <a:t> rehab claims decreased 9% from 2023 to 2024, while number of injured workers receiving benefits decreased 8% during this period.</a:t>
            </a:r>
          </a:p>
        </p:txBody>
      </p:sp>
      <p:sp>
        <p:nvSpPr>
          <p:cNvPr id="5" name="TextBox 4">
            <a:extLst>
              <a:ext uri="{FF2B5EF4-FFF2-40B4-BE49-F238E27FC236}">
                <a16:creationId xmlns:a16="http://schemas.microsoft.com/office/drawing/2014/main" id="{784C8669-AE65-CFAF-7DD3-672DE3223A09}"/>
              </a:ext>
            </a:extLst>
          </p:cNvPr>
          <p:cNvSpPr txBox="1"/>
          <p:nvPr/>
        </p:nvSpPr>
        <p:spPr>
          <a:xfrm>
            <a:off x="1313441" y="5876327"/>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 </a:t>
            </a:r>
            <a:endParaRPr lang="en-US" sz="1100" dirty="0">
              <a:solidFill>
                <a:schemeClr val="tx2"/>
              </a:solidFill>
            </a:endParaRPr>
          </a:p>
        </p:txBody>
      </p:sp>
      <p:sp>
        <p:nvSpPr>
          <p:cNvPr id="4" name="Slide Number Placeholder 3">
            <a:extLst>
              <a:ext uri="{FF2B5EF4-FFF2-40B4-BE49-F238E27FC236}">
                <a16:creationId xmlns:a16="http://schemas.microsoft.com/office/drawing/2014/main" id="{AAE40BC3-BD4B-1739-ECD1-5C832BA48FF5}"/>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18</a:t>
            </a:fld>
            <a:endParaRPr lang="en-US" dirty="0"/>
          </a:p>
        </p:txBody>
      </p:sp>
    </p:spTree>
    <p:extLst>
      <p:ext uri="{BB962C8B-B14F-4D97-AF65-F5344CB8AC3E}">
        <p14:creationId xmlns:p14="http://schemas.microsoft.com/office/powerpoint/2010/main" val="1055578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marR="0" lvl="0" algn="ctr">
              <a:lnSpc>
                <a:spcPct val="112000"/>
              </a:lnSpc>
              <a:spcBef>
                <a:spcPts val="1000"/>
              </a:spcBef>
              <a:spcAft>
                <a:spcPts val="1000"/>
              </a:spcAft>
            </a:pPr>
            <a:r>
              <a:rPr lang="en-US" sz="3200" dirty="0"/>
              <a:t>The adjusted average cost of $9,930 for 2024 was 24% below the adjusted average cost peak of $13,150 in 2008</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 name="Picture 9" descr="Line chart showing the average, median and per-indemnity-claim costs of vocational rehabilitation services for injury years 2004 to 2024. Costs are adjusted for wage growth.">
            <a:extLst>
              <a:ext uri="{FF2B5EF4-FFF2-40B4-BE49-F238E27FC236}">
                <a16:creationId xmlns:a16="http://schemas.microsoft.com/office/drawing/2014/main" id="{4008DE9B-DC41-F1CF-0003-A00D95F40F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400" y="1434175"/>
            <a:ext cx="7913181" cy="4310409"/>
          </a:xfrm>
          <a:prstGeom prst="rect">
            <a:avLst/>
          </a:prstGeom>
        </p:spPr>
      </p:pic>
      <p:sp>
        <p:nvSpPr>
          <p:cNvPr id="3" name="Content Placeholder 2">
            <a:extLst>
              <a:ext uri="{FF2B5EF4-FFF2-40B4-BE49-F238E27FC236}">
                <a16:creationId xmlns:a16="http://schemas.microsoft.com/office/drawing/2014/main" id="{64EE9A25-6747-4C93-4D3C-C47DFC9C2364}"/>
              </a:ext>
            </a:extLst>
          </p:cNvPr>
          <p:cNvSpPr>
            <a:spLocks noGrp="1"/>
          </p:cNvSpPr>
          <p:nvPr>
            <p:ph sz="half" idx="1"/>
          </p:nvPr>
        </p:nvSpPr>
        <p:spPr>
          <a:xfrm>
            <a:off x="8620017" y="1594624"/>
            <a:ext cx="3215227" cy="4582339"/>
          </a:xfrm>
        </p:spPr>
        <p:txBody>
          <a:bodyPr>
            <a:normAutofit/>
          </a:bodyPr>
          <a:lstStyle/>
          <a:p>
            <a:r>
              <a:rPr lang="en-US" sz="1700" dirty="0">
                <a:latin typeface="+mj-lt"/>
              </a:rPr>
              <a:t>The average cost had been steadily decreasing since that peak, although it has remained stable since 2021 with minor fluctuations.</a:t>
            </a:r>
            <a:endParaRPr lang="en-US" sz="1700" dirty="0">
              <a:effectLst/>
              <a:latin typeface="+mj-lt"/>
              <a:ea typeface="Times New Roman" panose="02020603050405020304" pitchFamily="18" charset="0"/>
              <a:cs typeface="Times New Roman" panose="02020603050405020304" pitchFamily="18" charset="0"/>
            </a:endParaRPr>
          </a:p>
          <a:p>
            <a:r>
              <a:rPr lang="en-US" sz="1700" dirty="0">
                <a:effectLst/>
                <a:latin typeface="+mj-lt"/>
                <a:ea typeface="Times New Roman" panose="02020603050405020304" pitchFamily="18" charset="0"/>
                <a:cs typeface="Times New Roman" panose="02020603050405020304" pitchFamily="18" charset="0"/>
              </a:rPr>
              <a:t>The adjusted total cost of vocational rehabilitation services for injury-year 2024 is estimated at $44.</a:t>
            </a:r>
            <a:r>
              <a:rPr lang="en-US" sz="1700" dirty="0">
                <a:latin typeface="+mj-lt"/>
                <a:ea typeface="Times New Roman" panose="02020603050405020304" pitchFamily="18" charset="0"/>
                <a:cs typeface="Times New Roman" panose="02020603050405020304" pitchFamily="18" charset="0"/>
              </a:rPr>
              <a:t>1</a:t>
            </a:r>
            <a:r>
              <a:rPr lang="en-US" sz="1700" dirty="0">
                <a:effectLst/>
                <a:latin typeface="+mj-lt"/>
                <a:ea typeface="Times New Roman" panose="02020603050405020304" pitchFamily="18" charset="0"/>
                <a:cs typeface="Times New Roman" panose="02020603050405020304" pitchFamily="18" charset="0"/>
              </a:rPr>
              <a:t> million</a:t>
            </a:r>
            <a:r>
              <a:rPr lang="en-US" sz="1700" dirty="0">
                <a:latin typeface="+mj-lt"/>
                <a:ea typeface="Times New Roman" panose="02020603050405020304" pitchFamily="18" charset="0"/>
                <a:cs typeface="Times New Roman" panose="02020603050405020304" pitchFamily="18" charset="0"/>
              </a:rPr>
              <a:t>, a 9% decrease from 2023.</a:t>
            </a:r>
          </a:p>
          <a:p>
            <a:pPr lvl="0"/>
            <a:r>
              <a:rPr lang="en-US" sz="1700" dirty="0">
                <a:latin typeface="+mj-lt"/>
              </a:rPr>
              <a:t>The adjusted median cost of $7,180 for 2024 was 8% higher than the 2023 adjusted median cost and 9% below the median peak of $7,910 in 2008.</a:t>
            </a:r>
          </a:p>
        </p:txBody>
      </p:sp>
      <p:sp>
        <p:nvSpPr>
          <p:cNvPr id="5" name="TextBox 4">
            <a:extLst>
              <a:ext uri="{FF2B5EF4-FFF2-40B4-BE49-F238E27FC236}">
                <a16:creationId xmlns:a16="http://schemas.microsoft.com/office/drawing/2014/main" id="{E4687FCE-72F2-6038-A291-448C43B3BA39}"/>
              </a:ext>
            </a:extLst>
          </p:cNvPr>
          <p:cNvSpPr txBox="1"/>
          <p:nvPr/>
        </p:nvSpPr>
        <p:spPr>
          <a:xfrm>
            <a:off x="1179856" y="5744584"/>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a:t>
            </a:r>
            <a:endParaRPr lang="en-US" sz="1100" dirty="0">
              <a:solidFill>
                <a:schemeClr val="tx2"/>
              </a:solidFill>
            </a:endParaRPr>
          </a:p>
        </p:txBody>
      </p:sp>
      <p:sp>
        <p:nvSpPr>
          <p:cNvPr id="4" name="Slide Number Placeholder 3">
            <a:extLst>
              <a:ext uri="{FF2B5EF4-FFF2-40B4-BE49-F238E27FC236}">
                <a16:creationId xmlns:a16="http://schemas.microsoft.com/office/drawing/2014/main" id="{27929A8E-A94B-CC39-3BFD-CD83566CB9A3}"/>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19</a:t>
            </a:fld>
            <a:endParaRPr lang="en-US"/>
          </a:p>
        </p:txBody>
      </p:sp>
    </p:spTree>
    <p:extLst>
      <p:ext uri="{BB962C8B-B14F-4D97-AF65-F5344CB8AC3E}">
        <p14:creationId xmlns:p14="http://schemas.microsoft.com/office/powerpoint/2010/main" val="3231037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The time from injury to start of services has been steadily declining over the last 20 years with some fluctuations</a:t>
            </a:r>
          </a:p>
        </p:txBody>
      </p:sp>
      <p:pic>
        <p:nvPicPr>
          <p:cNvPr id="7" name="Picture 6" descr="Line chart showing the mean and median duration from the injury date to the start of vocational rehabilitation services, for injury years 2004 to 2024. ">
            <a:extLst>
              <a:ext uri="{FF2B5EF4-FFF2-40B4-BE49-F238E27FC236}">
                <a16:creationId xmlns:a16="http://schemas.microsoft.com/office/drawing/2014/main" id="{EE601FFC-14DC-5795-9E92-5E676BA0E3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718" y="1472003"/>
            <a:ext cx="8318021" cy="4266480"/>
          </a:xfrm>
          <a:prstGeom prst="rect">
            <a:avLst/>
          </a:prstGeom>
        </p:spPr>
      </p:pic>
      <p:sp>
        <p:nvSpPr>
          <p:cNvPr id="3" name="Content Placeholder 2">
            <a:extLst>
              <a:ext uri="{FF2B5EF4-FFF2-40B4-BE49-F238E27FC236}">
                <a16:creationId xmlns:a16="http://schemas.microsoft.com/office/drawing/2014/main" id="{907B7B78-7F8E-5BD5-2132-F711F2C79C97}"/>
              </a:ext>
              <a:ext uri="{C183D7F6-B498-43B3-948B-1728B52AA6E4}">
                <adec:decorative xmlns:adec="http://schemas.microsoft.com/office/drawing/2017/decorative" val="0"/>
              </a:ext>
            </a:extLst>
          </p:cNvPr>
          <p:cNvSpPr txBox="1">
            <a:spLocks/>
          </p:cNvSpPr>
          <p:nvPr/>
        </p:nvSpPr>
        <p:spPr>
          <a:xfrm>
            <a:off x="8753475" y="1594623"/>
            <a:ext cx="2924176" cy="4582339"/>
          </a:xfrm>
          <a:prstGeom prst="rect">
            <a:avLst/>
          </a:prstGeom>
        </p:spPr>
        <p:txBody>
          <a:bodyPr>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Average months from injury to start of services decreased from 8 in months in 2004 to 5.5 months in 2024 (3.5 months).</a:t>
            </a:r>
          </a:p>
          <a:p>
            <a:r>
              <a:rPr lang="en-US" sz="1800" dirty="0">
                <a:latin typeface="Calibri" panose="020F0502020204030204" pitchFamily="34" charset="0"/>
                <a:ea typeface="Times New Roman" panose="02020603050405020304" pitchFamily="18" charset="0"/>
                <a:cs typeface="Times New Roman" panose="02020603050405020304" pitchFamily="18" charset="0"/>
              </a:rPr>
              <a:t>Median months decreased from approximately 5 in 2004 to 3.1 in 2024 (2 months). </a:t>
            </a:r>
          </a:p>
        </p:txBody>
      </p:sp>
      <p:sp>
        <p:nvSpPr>
          <p:cNvPr id="4" name="TextBox 3">
            <a:extLst>
              <a:ext uri="{FF2B5EF4-FFF2-40B4-BE49-F238E27FC236}">
                <a16:creationId xmlns:a16="http://schemas.microsoft.com/office/drawing/2014/main" id="{D5E54860-D8D6-8B0B-4C32-553372CE5138}"/>
              </a:ext>
            </a:extLst>
          </p:cNvPr>
          <p:cNvSpPr txBox="1"/>
          <p:nvPr/>
        </p:nvSpPr>
        <p:spPr>
          <a:xfrm>
            <a:off x="926160" y="5732851"/>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 </a:t>
            </a:r>
            <a:endParaRPr lang="en-US" sz="1100" dirty="0">
              <a:solidFill>
                <a:schemeClr val="tx2"/>
              </a:solidFill>
            </a:endParaRPr>
          </a:p>
        </p:txBody>
      </p:sp>
      <p:sp>
        <p:nvSpPr>
          <p:cNvPr id="5" name="Slide Number Placeholder 4">
            <a:extLst>
              <a:ext uri="{FF2B5EF4-FFF2-40B4-BE49-F238E27FC236}">
                <a16:creationId xmlns:a16="http://schemas.microsoft.com/office/drawing/2014/main" id="{6C762ED4-ECBE-3D8F-9CAC-88D27B512C12}"/>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20</a:t>
            </a:fld>
            <a:endParaRPr lang="en-US"/>
          </a:p>
        </p:txBody>
      </p:sp>
    </p:spTree>
    <p:extLst>
      <p:ext uri="{BB962C8B-B14F-4D97-AF65-F5344CB8AC3E}">
        <p14:creationId xmlns:p14="http://schemas.microsoft.com/office/powerpoint/2010/main" val="2828979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4AD3-64F1-C0D3-A49D-1260470A4BF4}"/>
              </a:ext>
            </a:extLst>
          </p:cNvPr>
          <p:cNvSpPr>
            <a:spLocks noGrp="1"/>
          </p:cNvSpPr>
          <p:nvPr>
            <p:ph type="title"/>
          </p:nvPr>
        </p:nvSpPr>
        <p:spPr/>
        <p:txBody>
          <a:bodyPr>
            <a:normAutofit fontScale="90000"/>
          </a:bodyPr>
          <a:lstStyle/>
          <a:p>
            <a:pPr algn="ctr"/>
            <a:r>
              <a:rPr lang="en-US" dirty="0"/>
              <a:t>Average and median </a:t>
            </a:r>
            <a:r>
              <a:rPr lang="en-US" dirty="0" err="1"/>
              <a:t>voc</a:t>
            </a:r>
            <a:r>
              <a:rPr lang="en-US" dirty="0"/>
              <a:t> rehab service durations have remained stable for the last 10 years with some fluctuations</a:t>
            </a:r>
          </a:p>
        </p:txBody>
      </p:sp>
      <p:pic>
        <p:nvPicPr>
          <p:cNvPr id="8" name="Picture 7" descr="Line chart showing the average and median duration of vocational rehabilitation services by plan-closure year. ">
            <a:extLst>
              <a:ext uri="{FF2B5EF4-FFF2-40B4-BE49-F238E27FC236}">
                <a16:creationId xmlns:a16="http://schemas.microsoft.com/office/drawing/2014/main" id="{3F8AA659-C35D-42B7-C406-17D7688D80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813" y="1428180"/>
            <a:ext cx="7833022" cy="4255647"/>
          </a:xfrm>
          <a:prstGeom prst="rect">
            <a:avLst/>
          </a:prstGeom>
        </p:spPr>
      </p:pic>
      <p:sp>
        <p:nvSpPr>
          <p:cNvPr id="7" name="Content Placeholder 2">
            <a:extLst>
              <a:ext uri="{FF2B5EF4-FFF2-40B4-BE49-F238E27FC236}">
                <a16:creationId xmlns:a16="http://schemas.microsoft.com/office/drawing/2014/main" id="{B33A17D5-18AB-5D45-B0D6-DDE3DDE4C926}"/>
              </a:ext>
            </a:extLst>
          </p:cNvPr>
          <p:cNvSpPr txBox="1">
            <a:spLocks/>
          </p:cNvSpPr>
          <p:nvPr/>
        </p:nvSpPr>
        <p:spPr>
          <a:xfrm>
            <a:off x="8444205" y="1692328"/>
            <a:ext cx="3409088" cy="4582339"/>
          </a:xfrm>
          <a:prstGeom prst="rect">
            <a:avLst/>
          </a:prstGeom>
        </p:spPr>
        <p:txBody>
          <a:bodyPr>
            <a:normAutofit/>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Average service duration decreased from about 15 months in 2009 to little under 12 months in 2025.</a:t>
            </a:r>
          </a:p>
          <a:p>
            <a:r>
              <a:rPr lang="en-US" sz="1800" dirty="0">
                <a:ea typeface="Times New Roman" panose="02020603050405020304" pitchFamily="18" charset="0"/>
                <a:cs typeface="Times New Roman" panose="02020603050405020304" pitchFamily="18" charset="0"/>
              </a:rPr>
              <a:t>The estimated median service duration of 9.1 months for closure-year 2025 is the shortest median duration during the period included.</a:t>
            </a:r>
          </a:p>
        </p:txBody>
      </p:sp>
      <p:sp>
        <p:nvSpPr>
          <p:cNvPr id="6" name="TextBox 5">
            <a:extLst>
              <a:ext uri="{FF2B5EF4-FFF2-40B4-BE49-F238E27FC236}">
                <a16:creationId xmlns:a16="http://schemas.microsoft.com/office/drawing/2014/main" id="{0B09D623-A9F6-0580-11ED-C3DA937A4BA9}"/>
              </a:ext>
            </a:extLst>
          </p:cNvPr>
          <p:cNvSpPr txBox="1"/>
          <p:nvPr/>
        </p:nvSpPr>
        <p:spPr>
          <a:xfrm>
            <a:off x="1073509" y="5760720"/>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a:t>
            </a:r>
            <a:endParaRPr lang="en-US" sz="1100" dirty="0">
              <a:solidFill>
                <a:schemeClr val="tx2"/>
              </a:solidFill>
            </a:endParaRPr>
          </a:p>
        </p:txBody>
      </p:sp>
      <p:sp>
        <p:nvSpPr>
          <p:cNvPr id="5" name="Slide Number Placeholder 4">
            <a:extLst>
              <a:ext uri="{FF2B5EF4-FFF2-40B4-BE49-F238E27FC236}">
                <a16:creationId xmlns:a16="http://schemas.microsoft.com/office/drawing/2014/main" id="{75A3DC1C-8D7D-4CE8-C339-9F798602B0A6}"/>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21</a:t>
            </a:fld>
            <a:endParaRPr lang="en-US"/>
          </a:p>
        </p:txBody>
      </p:sp>
    </p:spTree>
    <p:extLst>
      <p:ext uri="{BB962C8B-B14F-4D97-AF65-F5344CB8AC3E}">
        <p14:creationId xmlns:p14="http://schemas.microsoft.com/office/powerpoint/2010/main" val="1873555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57% of </a:t>
            </a:r>
            <a:r>
              <a:rPr lang="en-US" sz="3200" dirty="0" err="1"/>
              <a:t>voc</a:t>
            </a:r>
            <a:r>
              <a:rPr lang="en-US" sz="3200" dirty="0"/>
              <a:t> rehab plans closing in 2025 showed participants back to work</a:t>
            </a:r>
          </a:p>
        </p:txBody>
      </p:sp>
      <p:pic>
        <p:nvPicPr>
          <p:cNvPr id="11" name="Content Placeholder 10" descr="Line chart showing the percentage of workers returning to work at the close of voc rehab decreased from 62% in 2019 to 57% in 2025; and remained at or below 60% since 2020.">
            <a:extLst>
              <a:ext uri="{FF2B5EF4-FFF2-40B4-BE49-F238E27FC236}">
                <a16:creationId xmlns:a16="http://schemas.microsoft.com/office/drawing/2014/main" id="{7E70D572-5003-1C0F-FFB2-74025ACF50C4}"/>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418587" y="1485900"/>
            <a:ext cx="7767346" cy="4294563"/>
          </a:xfrm>
          <a:prstGeom prst="rect">
            <a:avLst/>
          </a:prstGeom>
          <a:solidFill>
            <a:srgbClr val="FFFFFF"/>
          </a:solidFill>
        </p:spPr>
      </p:pic>
      <p:sp>
        <p:nvSpPr>
          <p:cNvPr id="3" name="Content Placeholder 2">
            <a:extLst>
              <a:ext uri="{FF2B5EF4-FFF2-40B4-BE49-F238E27FC236}">
                <a16:creationId xmlns:a16="http://schemas.microsoft.com/office/drawing/2014/main" id="{5E13D2F8-D42C-8659-6F04-ECE045F1783A}"/>
              </a:ext>
            </a:extLst>
          </p:cNvPr>
          <p:cNvSpPr>
            <a:spLocks noGrp="1"/>
          </p:cNvSpPr>
          <p:nvPr>
            <p:ph sz="half" idx="2"/>
          </p:nvPr>
        </p:nvSpPr>
        <p:spPr>
          <a:xfrm>
            <a:off x="8543925" y="1647825"/>
            <a:ext cx="3048000" cy="4529138"/>
          </a:xfrm>
        </p:spPr>
        <p:txBody>
          <a:bodyPr>
            <a:normAutofit/>
          </a:bodyPr>
          <a:lstStyle/>
          <a:p>
            <a:r>
              <a:rPr lang="en-US" sz="1800" dirty="0">
                <a:latin typeface="Calibri" panose="020F0502020204030204" pitchFamily="34" charset="0"/>
                <a:ea typeface="Times New Roman" panose="02020603050405020304" pitchFamily="18" charset="0"/>
                <a:cs typeface="Times New Roman" panose="02020603050405020304" pitchFamily="18" charset="0"/>
              </a:rPr>
              <a:t>The estimated percentage of vocational rehabilitation participants with a job at plan closure in 2025 was similar to 2024.</a:t>
            </a:r>
          </a:p>
          <a:p>
            <a:r>
              <a:rPr lang="en-US" sz="1800" dirty="0">
                <a:latin typeface="Calibri" panose="020F0502020204030204" pitchFamily="34" charset="0"/>
              </a:rPr>
              <a:t>A return to work was reported for 98% of workers with completed plans and for 23% of workers whose plans closed for any other reason.</a:t>
            </a:r>
            <a:endParaRPr lang="en-US" sz="1800" dirty="0"/>
          </a:p>
        </p:txBody>
      </p:sp>
      <p:sp>
        <p:nvSpPr>
          <p:cNvPr id="5" name="TextBox 4">
            <a:extLst>
              <a:ext uri="{FF2B5EF4-FFF2-40B4-BE49-F238E27FC236}">
                <a16:creationId xmlns:a16="http://schemas.microsoft.com/office/drawing/2014/main" id="{B96EC6B0-968F-48D4-C161-696BCAF29815}"/>
              </a:ext>
            </a:extLst>
          </p:cNvPr>
          <p:cNvSpPr txBox="1"/>
          <p:nvPr/>
        </p:nvSpPr>
        <p:spPr>
          <a:xfrm>
            <a:off x="1102996" y="5863590"/>
            <a:ext cx="6094268"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a:t>
            </a:r>
            <a:endParaRPr lang="en-US" sz="1100" dirty="0">
              <a:solidFill>
                <a:schemeClr val="tx2"/>
              </a:solidFill>
            </a:endParaRPr>
          </a:p>
        </p:txBody>
      </p:sp>
      <p:sp>
        <p:nvSpPr>
          <p:cNvPr id="4" name="Slide Number Placeholder 3">
            <a:extLst>
              <a:ext uri="{FF2B5EF4-FFF2-40B4-BE49-F238E27FC236}">
                <a16:creationId xmlns:a16="http://schemas.microsoft.com/office/drawing/2014/main" id="{C3750B0F-005E-4F96-D679-485EF977E4C7}"/>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22</a:t>
            </a:fld>
            <a:endParaRPr lang="en-US" dirty="0"/>
          </a:p>
        </p:txBody>
      </p:sp>
    </p:spTree>
    <p:extLst>
      <p:ext uri="{BB962C8B-B14F-4D97-AF65-F5344CB8AC3E}">
        <p14:creationId xmlns:p14="http://schemas.microsoft.com/office/powerpoint/2010/main" val="3691291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Dispute Resolution</a:t>
            </a:r>
          </a:p>
        </p:txBody>
      </p:sp>
      <p:sp>
        <p:nvSpPr>
          <p:cNvPr id="6" name="Slide Number Placeholder 5">
            <a:extLst>
              <a:ext uri="{FF2B5EF4-FFF2-40B4-BE49-F238E27FC236}">
                <a16:creationId xmlns:a16="http://schemas.microsoft.com/office/drawing/2014/main" id="{A1C4C920-9B40-90E2-DB36-B41B8F7037D5}"/>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23</a:t>
            </a:fld>
            <a:endParaRPr lang="en-US" dirty="0"/>
          </a:p>
        </p:txBody>
      </p:sp>
    </p:spTree>
    <p:extLst>
      <p:ext uri="{BB962C8B-B14F-4D97-AF65-F5344CB8AC3E}">
        <p14:creationId xmlns:p14="http://schemas.microsoft.com/office/powerpoint/2010/main" val="1679506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Denial rates for non-COVID claims have fluctuated in recent year but remain within </a:t>
            </a:r>
            <a:r>
              <a:rPr lang="en-US" sz="3200"/>
              <a:t>historic range</a:t>
            </a:r>
            <a:endParaRPr lang="en-US" sz="3200" dirty="0"/>
          </a:p>
        </p:txBody>
      </p:sp>
      <p:pic>
        <p:nvPicPr>
          <p:cNvPr id="11" name="Content Placeholder 10" descr="Line chart showing the percent of claims denied (total) and those denied with and without payment from 2004 to 2024.">
            <a:extLst>
              <a:ext uri="{FF2B5EF4-FFF2-40B4-BE49-F238E27FC236}">
                <a16:creationId xmlns:a16="http://schemas.microsoft.com/office/drawing/2014/main" id="{2BBC8451-5C91-63D1-4484-A1735A853D60}"/>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bwMode="auto">
          <a:xfrm>
            <a:off x="338643" y="1518421"/>
            <a:ext cx="7742963" cy="4312292"/>
          </a:xfrm>
          <a:prstGeom prst="rect">
            <a:avLst/>
          </a:prstGeom>
          <a:solidFill>
            <a:srgbClr val="FFFFFF"/>
          </a:solidFill>
        </p:spPr>
      </p:pic>
      <p:sp>
        <p:nvSpPr>
          <p:cNvPr id="8" name="Content Placeholder 7">
            <a:extLst>
              <a:ext uri="{FF2B5EF4-FFF2-40B4-BE49-F238E27FC236}">
                <a16:creationId xmlns:a16="http://schemas.microsoft.com/office/drawing/2014/main" id="{1FE6BDD7-6B94-4850-AC49-FDB39885019F}"/>
              </a:ext>
            </a:extLst>
          </p:cNvPr>
          <p:cNvSpPr>
            <a:spLocks noGrp="1"/>
          </p:cNvSpPr>
          <p:nvPr>
            <p:ph sz="half" idx="2"/>
          </p:nvPr>
        </p:nvSpPr>
        <p:spPr>
          <a:xfrm>
            <a:off x="8081606" y="1605382"/>
            <a:ext cx="3619052" cy="4582339"/>
          </a:xfrm>
        </p:spPr>
        <p:txBody>
          <a:bodyPr>
            <a:normAutofit/>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denial rate for non-COVID-19 claims was 17.4% in 2024, about half a percentage point higher than 2023.</a:t>
            </a:r>
          </a:p>
          <a:p>
            <a:r>
              <a:rPr lang="en-US" sz="1800" dirty="0">
                <a:latin typeface="Calibri" panose="020F0502020204030204" pitchFamily="34" charset="0"/>
                <a:cs typeface="Times New Roman" panose="02020603050405020304" pitchFamily="18" charset="0"/>
              </a:rPr>
              <a:t>Those denied without payment slightly increased from 2023 to 2024 while those denied with payment decreased by one percentage point during the same period. </a:t>
            </a:r>
            <a:endParaRPr lang="en-US" sz="2000" dirty="0"/>
          </a:p>
        </p:txBody>
      </p:sp>
      <p:sp>
        <p:nvSpPr>
          <p:cNvPr id="4" name="TextBox 3">
            <a:extLst>
              <a:ext uri="{FF2B5EF4-FFF2-40B4-BE49-F238E27FC236}">
                <a16:creationId xmlns:a16="http://schemas.microsoft.com/office/drawing/2014/main" id="{7EAD8505-FE69-A5F0-7758-AAB51F462D64}"/>
              </a:ext>
            </a:extLst>
          </p:cNvPr>
          <p:cNvSpPr txBox="1"/>
          <p:nvPr/>
        </p:nvSpPr>
        <p:spPr>
          <a:xfrm>
            <a:off x="988629" y="5826838"/>
            <a:ext cx="5798670" cy="261610"/>
          </a:xfrm>
          <a:prstGeom prst="rect">
            <a:avLst/>
          </a:prstGeom>
          <a:noFill/>
        </p:spPr>
        <p:txBody>
          <a:bodyPr wrap="square">
            <a:spAutoFit/>
          </a:bodyPr>
          <a:lstStyle/>
          <a:p>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Developed statistics from DLI Campus database.</a:t>
            </a:r>
            <a:endParaRPr lang="en-US" sz="1100" dirty="0">
              <a:solidFill>
                <a:schemeClr val="tx2"/>
              </a:solidFill>
            </a:endParaRPr>
          </a:p>
        </p:txBody>
      </p:sp>
      <p:sp>
        <p:nvSpPr>
          <p:cNvPr id="3" name="Slide Number Placeholder 2">
            <a:extLst>
              <a:ext uri="{FF2B5EF4-FFF2-40B4-BE49-F238E27FC236}">
                <a16:creationId xmlns:a16="http://schemas.microsoft.com/office/drawing/2014/main" id="{79A41F5B-1306-585B-1A9D-379435F8DB2C}"/>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24</a:t>
            </a:fld>
            <a:endParaRPr lang="en-US" dirty="0"/>
          </a:p>
        </p:txBody>
      </p:sp>
    </p:spTree>
    <p:extLst>
      <p:ext uri="{BB962C8B-B14F-4D97-AF65-F5344CB8AC3E}">
        <p14:creationId xmlns:p14="http://schemas.microsoft.com/office/powerpoint/2010/main" val="3696865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br>
              <a:rPr lang="en-US" sz="3200" dirty="0">
                <a:latin typeface="Calibri" panose="020F0502020204030204" pitchFamily="34" charset="0"/>
                <a:ea typeface="Times New Roman" panose="02020603050405020304" pitchFamily="18" charset="0"/>
                <a:cs typeface="Times New Roman" panose="02020603050405020304" pitchFamily="18" charset="0"/>
              </a:rPr>
            </a:br>
            <a:r>
              <a:rPr lang="en-US" sz="3200" dirty="0">
                <a:latin typeface="Calibri" panose="020F0502020204030204" pitchFamily="34" charset="0"/>
                <a:ea typeface="Times New Roman" panose="02020603050405020304" pitchFamily="18" charset="0"/>
                <a:cs typeface="Times New Roman" panose="02020603050405020304" pitchFamily="18" charset="0"/>
              </a:rPr>
              <a:t>Dispute filings among the four major categories decreased 11% from 2019 to 2025</a:t>
            </a:r>
            <a:br>
              <a:rPr lang="en-US" sz="3200" dirty="0">
                <a:effectLst/>
                <a:latin typeface="Calibri" panose="020F0502020204030204" pitchFamily="34" charset="0"/>
                <a:ea typeface="Times New Roman" panose="02020603050405020304" pitchFamily="18" charset="0"/>
                <a:cs typeface="Times New Roman" panose="02020603050405020304" pitchFamily="18" charset="0"/>
              </a:rPr>
            </a:br>
            <a:endParaRPr lang="en-US" sz="3200" dirty="0"/>
          </a:p>
        </p:txBody>
      </p:sp>
      <p:pic>
        <p:nvPicPr>
          <p:cNvPr id="7" name="Picture 6" descr="Line chart showing the number of dispute filings and requests by type (claim petition, discontinuance dispute, medical request and rehab request) from 2017 to 2025.">
            <a:extLst>
              <a:ext uri="{FF2B5EF4-FFF2-40B4-BE49-F238E27FC236}">
                <a16:creationId xmlns:a16="http://schemas.microsoft.com/office/drawing/2014/main" id="{EA29D2B8-672F-F2FA-C9D0-3F4C57DCD3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6" y="1453725"/>
            <a:ext cx="7424124" cy="4357759"/>
          </a:xfrm>
          <a:prstGeom prst="rect">
            <a:avLst/>
          </a:prstGeom>
        </p:spPr>
      </p:pic>
      <p:sp>
        <p:nvSpPr>
          <p:cNvPr id="8" name="Content Placeholder 7">
            <a:extLst>
              <a:ext uri="{FF2B5EF4-FFF2-40B4-BE49-F238E27FC236}">
                <a16:creationId xmlns:a16="http://schemas.microsoft.com/office/drawing/2014/main" id="{1FE6BDD7-6B94-4850-AC49-FDB39885019F}"/>
              </a:ext>
            </a:extLst>
          </p:cNvPr>
          <p:cNvSpPr>
            <a:spLocks noGrp="1"/>
          </p:cNvSpPr>
          <p:nvPr>
            <p:ph idx="1"/>
          </p:nvPr>
        </p:nvSpPr>
        <p:spPr>
          <a:xfrm>
            <a:off x="7794702" y="1537719"/>
            <a:ext cx="3969835" cy="4526583"/>
          </a:xfrm>
        </p:spPr>
        <p:txBody>
          <a:bodyPr>
            <a:noAutofit/>
          </a:bodyPr>
          <a:lstStyle/>
          <a:p>
            <a:r>
              <a:rPr lang="en-US" sz="1800" dirty="0">
                <a:effectLst/>
                <a:ea typeface="Times New Roman" panose="02020603050405020304" pitchFamily="18" charset="0"/>
                <a:cs typeface="Times New Roman" panose="02020603050405020304" pitchFamily="18" charset="0"/>
              </a:rPr>
              <a:t>The number of claim petition filings in the DLI claims database </a:t>
            </a:r>
            <a:r>
              <a:rPr lang="en-US" sz="1800" dirty="0"/>
              <a:t>increased 25% from 2019 to 2023 but has since decreased by 34%.</a:t>
            </a:r>
            <a:r>
              <a:rPr lang="en-US" sz="1800" dirty="0">
                <a:effectLst/>
                <a:ea typeface="Times New Roman" panose="02020603050405020304" pitchFamily="18" charset="0"/>
                <a:cs typeface="Times New Roman" panose="02020603050405020304" pitchFamily="18" charset="0"/>
              </a:rPr>
              <a:t> The data from the latest year is preliminary</a:t>
            </a:r>
            <a:r>
              <a:rPr lang="en-US" sz="1800" dirty="0">
                <a:ea typeface="Times New Roman" panose="02020603050405020304" pitchFamily="18" charset="0"/>
                <a:cs typeface="Times New Roman" panose="02020603050405020304" pitchFamily="18" charset="0"/>
              </a:rPr>
              <a:t>.</a:t>
            </a:r>
            <a:endParaRPr lang="en-US" sz="1800" dirty="0">
              <a:effectLst/>
              <a:ea typeface="Times New Roman" panose="02020603050405020304" pitchFamily="18" charset="0"/>
              <a:cs typeface="Times New Roman" panose="02020603050405020304" pitchFamily="18" charset="0"/>
            </a:endParaRPr>
          </a:p>
          <a:p>
            <a:r>
              <a:rPr lang="en-US" sz="1800" dirty="0"/>
              <a:t>Discontinuance disputes increased by 66% from 2019 to 2023 but have decreased by 32% since then.</a:t>
            </a:r>
          </a:p>
          <a:p>
            <a:r>
              <a:rPr lang="en-US" sz="1800" dirty="0"/>
              <a:t>The number of medical dispute requests has been steadily decreasing since 2017, except in 2021 when requests temporarily increased before resuming their decline in 2022. Since 2022, filings have decreased by 14%.</a:t>
            </a:r>
          </a:p>
        </p:txBody>
      </p:sp>
      <p:sp>
        <p:nvSpPr>
          <p:cNvPr id="5" name="TextBox 4">
            <a:extLst>
              <a:ext uri="{FF2B5EF4-FFF2-40B4-BE49-F238E27FC236}">
                <a16:creationId xmlns:a16="http://schemas.microsoft.com/office/drawing/2014/main" id="{0D3442DE-AAC0-7979-B907-60F034BAAE33}"/>
              </a:ext>
            </a:extLst>
          </p:cNvPr>
          <p:cNvSpPr txBox="1"/>
          <p:nvPr/>
        </p:nvSpPr>
        <p:spPr>
          <a:xfrm>
            <a:off x="917712" y="5773614"/>
            <a:ext cx="5992135" cy="261610"/>
          </a:xfrm>
          <a:prstGeom prst="rect">
            <a:avLst/>
          </a:prstGeom>
          <a:noFill/>
        </p:spPr>
        <p:txBody>
          <a:bodyPr wrap="square">
            <a:spAutoFit/>
          </a:bodyPr>
          <a:lstStyle/>
          <a:p>
            <a:pPr marL="0" marR="0">
              <a:spcAft>
                <a:spcPts val="500"/>
              </a:spcAft>
              <a:buNone/>
            </a:pPr>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Data from DLI Campus database.</a:t>
            </a:r>
          </a:p>
        </p:txBody>
      </p:sp>
      <p:sp>
        <p:nvSpPr>
          <p:cNvPr id="4" name="Slide Number Placeholder 3">
            <a:extLst>
              <a:ext uri="{FF2B5EF4-FFF2-40B4-BE49-F238E27FC236}">
                <a16:creationId xmlns:a16="http://schemas.microsoft.com/office/drawing/2014/main" id="{E758B358-C361-D4D1-23A8-4E13C81C13BB}"/>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25</a:t>
            </a:fld>
            <a:endParaRPr lang="en-US"/>
          </a:p>
        </p:txBody>
      </p:sp>
    </p:spTree>
    <p:extLst>
      <p:ext uri="{BB962C8B-B14F-4D97-AF65-F5344CB8AC3E}">
        <p14:creationId xmlns:p14="http://schemas.microsoft.com/office/powerpoint/2010/main" val="90278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t>The number of mediations and conferences in recent years were stable with minor fluctuations</a:t>
            </a:r>
          </a:p>
        </p:txBody>
      </p:sp>
      <p:pic>
        <p:nvPicPr>
          <p:cNvPr id="6" name="Picture 5" descr="Bar chart showing the trends in the number of scheduled proceedings (medical conference, rehab conference and mediation) at DLI from 2016 to 2025.">
            <a:extLst>
              <a:ext uri="{FF2B5EF4-FFF2-40B4-BE49-F238E27FC236}">
                <a16:creationId xmlns:a16="http://schemas.microsoft.com/office/drawing/2014/main" id="{76BFC9B0-CA89-597A-3E3D-B7F8521F85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537" y="1607501"/>
            <a:ext cx="5911790" cy="4112055"/>
          </a:xfrm>
          <a:prstGeom prst="rect">
            <a:avLst/>
          </a:prstGeom>
        </p:spPr>
      </p:pic>
      <p:pic>
        <p:nvPicPr>
          <p:cNvPr id="9" name="Picture 8" descr="Bar chart showing the trends in the percentage of scheduled proceedings (medical conference, rehab conference and mediation) completed, from 2016 to 2025.">
            <a:extLst>
              <a:ext uri="{FF2B5EF4-FFF2-40B4-BE49-F238E27FC236}">
                <a16:creationId xmlns:a16="http://schemas.microsoft.com/office/drawing/2014/main" id="{83529FB6-2723-7722-FCC2-3D71C78754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1127" y="1607502"/>
            <a:ext cx="5752319" cy="4112054"/>
          </a:xfrm>
          <a:prstGeom prst="rect">
            <a:avLst/>
          </a:prstGeom>
        </p:spPr>
      </p:pic>
      <p:sp>
        <p:nvSpPr>
          <p:cNvPr id="4" name="TextBox 3">
            <a:extLst>
              <a:ext uri="{FF2B5EF4-FFF2-40B4-BE49-F238E27FC236}">
                <a16:creationId xmlns:a16="http://schemas.microsoft.com/office/drawing/2014/main" id="{F6DB55FF-2D26-EC78-9028-48BB05A0AEEE}"/>
              </a:ext>
            </a:extLst>
          </p:cNvPr>
          <p:cNvSpPr txBox="1"/>
          <p:nvPr/>
        </p:nvSpPr>
        <p:spPr>
          <a:xfrm>
            <a:off x="1150319" y="5704051"/>
            <a:ext cx="6097904" cy="261610"/>
          </a:xfrm>
          <a:prstGeom prst="rect">
            <a:avLst/>
          </a:prstGeom>
          <a:noFill/>
        </p:spPr>
        <p:txBody>
          <a:bodyPr wrap="square">
            <a:spAutoFit/>
          </a:bodyPr>
          <a:lstStyle/>
          <a:p>
            <a:pPr marL="0" marR="0">
              <a:spcAft>
                <a:spcPts val="500"/>
              </a:spcAft>
              <a:buNone/>
            </a:pPr>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Data from DLI Campus database.</a:t>
            </a:r>
          </a:p>
        </p:txBody>
      </p:sp>
      <p:sp>
        <p:nvSpPr>
          <p:cNvPr id="3" name="Slide Number Placeholder 2">
            <a:extLst>
              <a:ext uri="{FF2B5EF4-FFF2-40B4-BE49-F238E27FC236}">
                <a16:creationId xmlns:a16="http://schemas.microsoft.com/office/drawing/2014/main" id="{919E6751-5CF0-02A6-F70D-8F7C48DE9FEF}"/>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26</a:t>
            </a:fld>
            <a:endParaRPr lang="en-US"/>
          </a:p>
        </p:txBody>
      </p:sp>
    </p:spTree>
    <p:extLst>
      <p:ext uri="{BB962C8B-B14F-4D97-AF65-F5344CB8AC3E}">
        <p14:creationId xmlns:p14="http://schemas.microsoft.com/office/powerpoint/2010/main" val="2920922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i="0" dirty="0">
                <a:effectLst/>
              </a:rPr>
              <a:t>Percentage of medical and rehabilitation requests for assistance certified slightly decreased in the last 2 years</a:t>
            </a:r>
            <a:endParaRPr lang="en-US" dirty="0"/>
          </a:p>
        </p:txBody>
      </p:sp>
      <p:pic>
        <p:nvPicPr>
          <p:cNvPr id="6" name="Picture 5" descr="Line chart showing trends in the percentage of medical and rehabilitation requests for assistance certified at DLI, from 2005 to 2025.">
            <a:extLst>
              <a:ext uri="{FF2B5EF4-FFF2-40B4-BE49-F238E27FC236}">
                <a16:creationId xmlns:a16="http://schemas.microsoft.com/office/drawing/2014/main" id="{F6831B4F-9CE2-8AC0-F6F3-82C36FAE5D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054" y="1403854"/>
            <a:ext cx="6833128" cy="4350370"/>
          </a:xfrm>
          <a:prstGeom prst="rect">
            <a:avLst/>
          </a:prstGeom>
        </p:spPr>
      </p:pic>
      <p:sp>
        <p:nvSpPr>
          <p:cNvPr id="14" name="TextBox 13">
            <a:extLst>
              <a:ext uri="{FF2B5EF4-FFF2-40B4-BE49-F238E27FC236}">
                <a16:creationId xmlns:a16="http://schemas.microsoft.com/office/drawing/2014/main" id="{B180655F-2428-06F5-523A-5E303D61E453}"/>
              </a:ext>
            </a:extLst>
          </p:cNvPr>
          <p:cNvSpPr txBox="1"/>
          <p:nvPr/>
        </p:nvSpPr>
        <p:spPr>
          <a:xfrm>
            <a:off x="7198700" y="1594624"/>
            <a:ext cx="4393583" cy="415960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1000"/>
              </a:spcAft>
              <a:buClr>
                <a:srgbClr val="003865"/>
              </a:buClr>
              <a:buSzTx/>
              <a:buFont typeface="Arial" panose="020B0604020202020204" pitchFamily="34" charset="0"/>
              <a:buChar char="•"/>
              <a:tabLst/>
              <a:defRPr/>
            </a:pPr>
            <a:r>
              <a:rPr kumimoji="0" lang="en-US" b="0" i="0" u="none" strike="noStrike" kern="1200" cap="none" spc="0" normalizeH="0" baseline="0" noProof="0" dirty="0">
                <a:ln>
                  <a:noFill/>
                </a:ln>
                <a:solidFill>
                  <a:srgbClr val="003865"/>
                </a:solidFill>
                <a:effectLst/>
                <a:uLnTx/>
                <a:uFillTx/>
                <a:latin typeface="Calibri"/>
                <a:ea typeface="+mn-ea"/>
                <a:cs typeface="+mn-cs"/>
              </a:rPr>
              <a:t>The percentage of medical and rehabilitation requests that are certified as disputes followed a downward trajectory prior to 2017 but has fluctuated since.</a:t>
            </a:r>
          </a:p>
          <a:p>
            <a:pPr marL="742950" marR="0" lvl="1" indent="-285750" algn="l" defTabSz="914400" rtl="0" eaLnBrk="1" fontAlgn="auto" latinLnBrk="0" hangingPunct="1">
              <a:lnSpc>
                <a:spcPct val="90000"/>
              </a:lnSpc>
              <a:spcBef>
                <a:spcPts val="500"/>
              </a:spcBef>
              <a:spcAft>
                <a:spcPts val="1000"/>
              </a:spcAft>
              <a:buClr>
                <a:srgbClr val="003865"/>
              </a:buClr>
              <a:buSzTx/>
              <a:buFont typeface="Wingdings" panose="05000000000000000000" pitchFamily="2" charset="2"/>
              <a:buChar char="Ø"/>
              <a:tabLst/>
              <a:defRPr/>
            </a:pPr>
            <a:r>
              <a:rPr kumimoji="0" lang="en-US" b="0" i="0" u="none" strike="noStrike" kern="1200" cap="none" spc="0" normalizeH="0" baseline="0" noProof="0" dirty="0">
                <a:ln>
                  <a:noFill/>
                </a:ln>
                <a:solidFill>
                  <a:srgbClr val="003865"/>
                </a:solidFill>
                <a:effectLst/>
                <a:uLnTx/>
                <a:uFillTx/>
                <a:latin typeface="Calibri"/>
                <a:ea typeface="+mn-ea"/>
                <a:cs typeface="+mn-cs"/>
              </a:rPr>
              <a:t>Percentage of medical requests for assistance increased from 47% in 2017 to 54% in 2024 but decreased to 51% in 2025.</a:t>
            </a:r>
          </a:p>
          <a:p>
            <a:pPr marL="742950" marR="0" lvl="1" indent="-285750" algn="l" defTabSz="914400" rtl="0" eaLnBrk="1" fontAlgn="auto" latinLnBrk="0" hangingPunct="1">
              <a:lnSpc>
                <a:spcPct val="90000"/>
              </a:lnSpc>
              <a:spcBef>
                <a:spcPts val="500"/>
              </a:spcBef>
              <a:spcAft>
                <a:spcPts val="1000"/>
              </a:spcAft>
              <a:buClr>
                <a:srgbClr val="003865"/>
              </a:buClr>
              <a:buSzTx/>
              <a:buFont typeface="Wingdings" panose="05000000000000000000" pitchFamily="2" charset="2"/>
              <a:buChar char="Ø"/>
              <a:tabLst/>
              <a:defRPr/>
            </a:pPr>
            <a:r>
              <a:rPr kumimoji="0" lang="en-US" b="0" i="0" u="none" strike="noStrike" kern="1200" cap="none" spc="0" normalizeH="0" baseline="0" noProof="0" dirty="0">
                <a:ln>
                  <a:noFill/>
                </a:ln>
                <a:solidFill>
                  <a:srgbClr val="003865"/>
                </a:solidFill>
                <a:effectLst/>
                <a:uLnTx/>
                <a:uFillTx/>
                <a:latin typeface="Calibri"/>
                <a:ea typeface="+mn-ea"/>
                <a:cs typeface="+mn-cs"/>
              </a:rPr>
              <a:t>Percentage of rehabilitation requests for assistance increased from 30% in 2017 to 45% in 2024 but decreased to 40% in 2025.</a:t>
            </a:r>
          </a:p>
          <a:p>
            <a:pPr marL="742950" marR="0" lvl="1" indent="-285750" algn="l" defTabSz="914400" rtl="0" eaLnBrk="1" fontAlgn="auto" latinLnBrk="0" hangingPunct="1">
              <a:lnSpc>
                <a:spcPct val="90000"/>
              </a:lnSpc>
              <a:spcBef>
                <a:spcPts val="500"/>
              </a:spcBef>
              <a:spcAft>
                <a:spcPts val="1000"/>
              </a:spcAft>
              <a:buClr>
                <a:srgbClr val="003865"/>
              </a:buClr>
              <a:buSzTx/>
              <a:buFont typeface="Wingdings" panose="05000000000000000000" pitchFamily="2" charset="2"/>
              <a:buChar char="Ø"/>
              <a:tabLst/>
              <a:defRPr/>
            </a:pPr>
            <a:r>
              <a:rPr kumimoji="0" lang="en-US" b="0" i="0" u="none" strike="noStrike" kern="1200" cap="none" spc="0" normalizeH="0" baseline="0" noProof="0" dirty="0">
                <a:ln>
                  <a:noFill/>
                </a:ln>
                <a:solidFill>
                  <a:srgbClr val="003865"/>
                </a:solidFill>
                <a:effectLst/>
                <a:uLnTx/>
                <a:uFillTx/>
                <a:latin typeface="Calibri"/>
                <a:ea typeface="+mn-ea"/>
                <a:cs typeface="+mn-cs"/>
              </a:rPr>
              <a:t>68% of medical requests not certified were resolved by ADR in 2025.</a:t>
            </a:r>
          </a:p>
        </p:txBody>
      </p:sp>
      <p:sp>
        <p:nvSpPr>
          <p:cNvPr id="13" name="TextBox 12">
            <a:extLst>
              <a:ext uri="{FF2B5EF4-FFF2-40B4-BE49-F238E27FC236}">
                <a16:creationId xmlns:a16="http://schemas.microsoft.com/office/drawing/2014/main" id="{46C09911-1E77-51E2-A9E4-638DA006374C}"/>
              </a:ext>
            </a:extLst>
          </p:cNvPr>
          <p:cNvSpPr txBox="1"/>
          <p:nvPr/>
        </p:nvSpPr>
        <p:spPr>
          <a:xfrm>
            <a:off x="964248" y="5833688"/>
            <a:ext cx="6097904" cy="261610"/>
          </a:xfrm>
          <a:prstGeom prst="rect">
            <a:avLst/>
          </a:prstGeom>
          <a:noFill/>
        </p:spPr>
        <p:txBody>
          <a:bodyPr wrap="square">
            <a:spAutoFit/>
          </a:bodyPr>
          <a:lstStyle/>
          <a:p>
            <a:pPr marL="0" marR="0">
              <a:spcAft>
                <a:spcPts val="500"/>
              </a:spcAft>
              <a:buNone/>
            </a:pPr>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Data from DLI Campus database.</a:t>
            </a:r>
          </a:p>
        </p:txBody>
      </p:sp>
      <p:sp>
        <p:nvSpPr>
          <p:cNvPr id="4" name="Slide Number Placeholder 3">
            <a:extLst>
              <a:ext uri="{FF2B5EF4-FFF2-40B4-BE49-F238E27FC236}">
                <a16:creationId xmlns:a16="http://schemas.microsoft.com/office/drawing/2014/main" id="{FCCFACB4-5194-CE08-57AE-EB08C288C16D}"/>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27</a:t>
            </a:fld>
            <a:endParaRPr lang="en-US"/>
          </a:p>
        </p:txBody>
      </p:sp>
    </p:spTree>
    <p:extLst>
      <p:ext uri="{BB962C8B-B14F-4D97-AF65-F5344CB8AC3E}">
        <p14:creationId xmlns:p14="http://schemas.microsoft.com/office/powerpoint/2010/main" val="1878707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Increased period from medical request to scheduled conference</a:t>
            </a:r>
          </a:p>
        </p:txBody>
      </p:sp>
      <p:pic>
        <p:nvPicPr>
          <p:cNvPr id="6" name="Picture 5" descr="Line chart showing the trend in median days from dispute filing to first scheduled conference at DLI, from 2004 to 2024. Medical and rehabilitation conference scheduling were almost identical prior to 2014. A law change gave priority to scheduling rehabilitation conferences, leading to much shorter durations.">
            <a:extLst>
              <a:ext uri="{FF2B5EF4-FFF2-40B4-BE49-F238E27FC236}">
                <a16:creationId xmlns:a16="http://schemas.microsoft.com/office/drawing/2014/main" id="{72183C38-0377-3981-4E75-D4FAC42C30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246" y="1438351"/>
            <a:ext cx="7169727" cy="4439995"/>
          </a:xfrm>
          <a:prstGeom prst="rect">
            <a:avLst/>
          </a:prstGeom>
        </p:spPr>
      </p:pic>
      <p:sp>
        <p:nvSpPr>
          <p:cNvPr id="8" name="Content Placeholder 7">
            <a:extLst>
              <a:ext uri="{FF2B5EF4-FFF2-40B4-BE49-F238E27FC236}">
                <a16:creationId xmlns:a16="http://schemas.microsoft.com/office/drawing/2014/main" id="{1FE6BDD7-6B94-4850-AC49-FDB39885019F}"/>
              </a:ext>
            </a:extLst>
          </p:cNvPr>
          <p:cNvSpPr>
            <a:spLocks noGrp="1"/>
          </p:cNvSpPr>
          <p:nvPr>
            <p:ph idx="1"/>
          </p:nvPr>
        </p:nvSpPr>
        <p:spPr>
          <a:xfrm>
            <a:off x="7660887" y="1784195"/>
            <a:ext cx="3902927" cy="4226312"/>
          </a:xfrm>
        </p:spPr>
        <p:txBody>
          <a:bodyPr>
            <a:normAutofit/>
          </a:bodyPr>
          <a:lstStyle/>
          <a:p>
            <a:r>
              <a:rPr lang="en-US" sz="1800" dirty="0">
                <a:effectLst/>
                <a:ea typeface="Times New Roman" panose="02020603050405020304" pitchFamily="18" charset="0"/>
                <a:cs typeface="Times New Roman" panose="02020603050405020304" pitchFamily="18" charset="0"/>
              </a:rPr>
              <a:t>The time from medical and rehabilitation requests to the first scheduled conference at DLI have diverged in recent years.</a:t>
            </a:r>
          </a:p>
          <a:p>
            <a:r>
              <a:rPr lang="en-US" sz="1800" dirty="0">
                <a:ea typeface="Times New Roman" panose="02020603050405020304" pitchFamily="18" charset="0"/>
                <a:cs typeface="Times New Roman" panose="02020603050405020304" pitchFamily="18" charset="0"/>
              </a:rPr>
              <a:t>2013 law change required rehab request conferences to take place within 21 days of the request. This impacted the timing for both medical and rehab conferences.</a:t>
            </a:r>
            <a:endParaRPr lang="en-US" sz="1800" dirty="0">
              <a:effectLst/>
              <a:ea typeface="Times New Roman" panose="02020603050405020304" pitchFamily="18" charset="0"/>
              <a:cs typeface="Times New Roman" panose="02020603050405020304" pitchFamily="18" charset="0"/>
            </a:endParaRPr>
          </a:p>
          <a:p>
            <a:pPr lvl="1"/>
            <a:endParaRPr lang="en-US" sz="1600" dirty="0"/>
          </a:p>
          <a:p>
            <a:endParaRPr lang="en-US" sz="1800" dirty="0"/>
          </a:p>
          <a:p>
            <a:pPr marL="0" indent="0">
              <a:buNone/>
            </a:pPr>
            <a:endParaRPr lang="en-US" sz="2000" dirty="0"/>
          </a:p>
        </p:txBody>
      </p:sp>
      <p:sp>
        <p:nvSpPr>
          <p:cNvPr id="4" name="TextBox 3">
            <a:extLst>
              <a:ext uri="{FF2B5EF4-FFF2-40B4-BE49-F238E27FC236}">
                <a16:creationId xmlns:a16="http://schemas.microsoft.com/office/drawing/2014/main" id="{0F79D01F-E0EE-F536-8478-DC771A8C562C}"/>
              </a:ext>
            </a:extLst>
          </p:cNvPr>
          <p:cNvSpPr txBox="1"/>
          <p:nvPr/>
        </p:nvSpPr>
        <p:spPr>
          <a:xfrm>
            <a:off x="884500" y="5879702"/>
            <a:ext cx="6097904" cy="261610"/>
          </a:xfrm>
          <a:prstGeom prst="rect">
            <a:avLst/>
          </a:prstGeom>
          <a:noFill/>
        </p:spPr>
        <p:txBody>
          <a:bodyPr wrap="square">
            <a:spAutoFit/>
          </a:bodyPr>
          <a:lstStyle/>
          <a:p>
            <a:pPr marL="0" marR="0">
              <a:spcAft>
                <a:spcPts val="500"/>
              </a:spcAft>
              <a:buNone/>
            </a:pPr>
            <a:r>
              <a:rPr lang="en-US" sz="1100" dirty="0">
                <a:solidFill>
                  <a:schemeClr val="tx2"/>
                </a:solidFill>
                <a:effectLst/>
                <a:latin typeface="Calibri" panose="020F0502020204030204" pitchFamily="34" charset="0"/>
                <a:ea typeface="Times New Roman" panose="02020603050405020304" pitchFamily="18" charset="0"/>
                <a:cs typeface="Times New Roman" panose="02020603050405020304" pitchFamily="18" charset="0"/>
              </a:rPr>
              <a:t>Source: Data from DLI Campus database.</a:t>
            </a:r>
          </a:p>
        </p:txBody>
      </p:sp>
      <p:sp>
        <p:nvSpPr>
          <p:cNvPr id="3" name="Slide Number Placeholder 2">
            <a:extLst>
              <a:ext uri="{FF2B5EF4-FFF2-40B4-BE49-F238E27FC236}">
                <a16:creationId xmlns:a16="http://schemas.microsoft.com/office/drawing/2014/main" id="{807E8F9D-972D-19E2-37FC-46EF99DDA02C}"/>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28</a:t>
            </a:fld>
            <a:endParaRPr lang="en-US"/>
          </a:p>
        </p:txBody>
      </p:sp>
    </p:spTree>
    <p:extLst>
      <p:ext uri="{BB962C8B-B14F-4D97-AF65-F5344CB8AC3E}">
        <p14:creationId xmlns:p14="http://schemas.microsoft.com/office/powerpoint/2010/main" val="2456592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C8E00A2-C9C6-F65E-77C6-25CD046AD7C8}"/>
              </a:ext>
            </a:extLst>
          </p:cNvPr>
          <p:cNvSpPr>
            <a:spLocks noGrp="1"/>
          </p:cNvSpPr>
          <p:nvPr>
            <p:ph type="title"/>
          </p:nvPr>
        </p:nvSpPr>
        <p:spPr/>
        <p:txBody>
          <a:bodyPr/>
          <a:lstStyle/>
          <a:p>
            <a:pPr algn="ctr"/>
            <a:r>
              <a:rPr lang="en-US" dirty="0"/>
              <a:t>Takeaways</a:t>
            </a:r>
          </a:p>
        </p:txBody>
      </p:sp>
      <p:sp>
        <p:nvSpPr>
          <p:cNvPr id="8" name="Content Placeholder 7">
            <a:extLst>
              <a:ext uri="{FF2B5EF4-FFF2-40B4-BE49-F238E27FC236}">
                <a16:creationId xmlns:a16="http://schemas.microsoft.com/office/drawing/2014/main" id="{1B387182-DF52-A4D8-3E6B-F6DC60733664}"/>
              </a:ext>
            </a:extLst>
          </p:cNvPr>
          <p:cNvSpPr>
            <a:spLocks noGrp="1"/>
          </p:cNvSpPr>
          <p:nvPr>
            <p:ph idx="1"/>
          </p:nvPr>
        </p:nvSpPr>
        <p:spPr>
          <a:xfrm>
            <a:off x="636998" y="1610518"/>
            <a:ext cx="10716802" cy="4351338"/>
          </a:xfrm>
        </p:spPr>
        <p:txBody>
          <a:bodyPr>
            <a:normAutofit/>
          </a:bodyPr>
          <a:lstStyle/>
          <a:p>
            <a:pPr>
              <a:spcAft>
                <a:spcPts val="600"/>
              </a:spcAft>
            </a:pPr>
            <a:r>
              <a:rPr lang="en-US" altLang="en-US" sz="2400" dirty="0"/>
              <a:t>Overall, system cost and claim rates continued their long-term downward trend.</a:t>
            </a:r>
          </a:p>
          <a:p>
            <a:pPr>
              <a:spcAft>
                <a:spcPts val="600"/>
              </a:spcAft>
            </a:pPr>
            <a:r>
              <a:rPr lang="en-US" altLang="en-US" sz="2400" dirty="0"/>
              <a:t>COVID-19 impact on system statistics diminished significantly by 2024. </a:t>
            </a:r>
          </a:p>
          <a:p>
            <a:pPr>
              <a:spcAft>
                <a:spcPts val="600"/>
              </a:spcAft>
            </a:pPr>
            <a:r>
              <a:rPr lang="en-US" altLang="en-US" sz="2400" dirty="0"/>
              <a:t>Statutory updates to TTD rates and PPD benefit schedule </a:t>
            </a:r>
            <a:r>
              <a:rPr lang="en-US" sz="2400" dirty="0"/>
              <a:t>contributed to increases in those benefits in recent years.</a:t>
            </a:r>
            <a:endParaRPr lang="en-US" altLang="en-US" sz="2400" dirty="0"/>
          </a:p>
          <a:p>
            <a:pPr marL="0" indent="0">
              <a:spcAft>
                <a:spcPts val="600"/>
              </a:spcAft>
              <a:buNone/>
            </a:pPr>
            <a:endParaRPr lang="en-US" altLang="en-US" sz="4400" dirty="0"/>
          </a:p>
        </p:txBody>
      </p:sp>
      <p:sp>
        <p:nvSpPr>
          <p:cNvPr id="2" name="Slide Number Placeholder 1">
            <a:extLst>
              <a:ext uri="{FF2B5EF4-FFF2-40B4-BE49-F238E27FC236}">
                <a16:creationId xmlns:a16="http://schemas.microsoft.com/office/drawing/2014/main" id="{140D61D1-7CC3-F0AF-2BC2-B337C71AA7F5}"/>
              </a:ext>
              <a:ext uri="{C183D7F6-B498-43B3-948B-1728B52AA6E4}">
                <adec:decorative xmlns:adec="http://schemas.microsoft.com/office/drawing/2017/decorative" val="1"/>
              </a:ext>
            </a:extLst>
          </p:cNvPr>
          <p:cNvSpPr>
            <a:spLocks noGrp="1"/>
          </p:cNvSpPr>
          <p:nvPr>
            <p:ph type="sldNum" sz="quarter" idx="16"/>
          </p:nvPr>
        </p:nvSpPr>
        <p:spPr/>
        <p:txBody>
          <a:bodyPr/>
          <a:lstStyle/>
          <a:p>
            <a:fld id="{48F63A3B-78C7-47BE-AE5E-E10140E04643}" type="slidenum">
              <a:rPr lang="en-US" smtClean="0"/>
              <a:pPr/>
              <a:t>29</a:t>
            </a:fld>
            <a:endParaRPr lang="en-US" dirty="0"/>
          </a:p>
        </p:txBody>
      </p:sp>
    </p:spTree>
    <p:extLst>
      <p:ext uri="{BB962C8B-B14F-4D97-AF65-F5344CB8AC3E}">
        <p14:creationId xmlns:p14="http://schemas.microsoft.com/office/powerpoint/2010/main" val="3177125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1379"/>
            <a:ext cx="12192000" cy="2254049"/>
          </a:xfrm>
        </p:spPr>
        <p:txBody>
          <a:bodyPr/>
          <a:lstStyle/>
          <a:p>
            <a:br>
              <a:rPr lang="en-US" sz="4000" dirty="0"/>
            </a:br>
            <a:br>
              <a:rPr lang="en-US" sz="4000" dirty="0"/>
            </a:br>
            <a:r>
              <a:rPr lang="en-US" sz="4000" dirty="0"/>
              <a:t>Thank you! </a:t>
            </a:r>
            <a:br>
              <a:rPr lang="en-US" sz="4000" dirty="0"/>
            </a:br>
            <a:r>
              <a:rPr lang="en-US" sz="4000" dirty="0"/>
              <a:t>We welcome your questions!</a:t>
            </a:r>
            <a:br>
              <a:rPr lang="en-US" sz="1400" dirty="0"/>
            </a:br>
            <a:br>
              <a:rPr lang="en-US" sz="3600" dirty="0"/>
            </a:br>
            <a:br>
              <a:rPr lang="en-US" sz="3600" dirty="0"/>
            </a:br>
            <a:endParaRPr lang="en-US" sz="2800" dirty="0"/>
          </a:p>
        </p:txBody>
      </p:sp>
      <p:sp>
        <p:nvSpPr>
          <p:cNvPr id="3" name="TextBox 2">
            <a:extLst>
              <a:ext uri="{FF2B5EF4-FFF2-40B4-BE49-F238E27FC236}">
                <a16:creationId xmlns:a16="http://schemas.microsoft.com/office/drawing/2014/main" id="{B21DF5B0-C88E-BDF4-F259-067F5550C9B5}"/>
              </a:ext>
            </a:extLst>
          </p:cNvPr>
          <p:cNvSpPr txBox="1"/>
          <p:nvPr/>
        </p:nvSpPr>
        <p:spPr>
          <a:xfrm>
            <a:off x="0" y="4633645"/>
            <a:ext cx="12192000" cy="1015663"/>
          </a:xfrm>
          <a:prstGeom prst="rect">
            <a:avLst/>
          </a:prstGeom>
          <a:noFill/>
        </p:spPr>
        <p:txBody>
          <a:bodyPr wrap="square" rtlCol="0">
            <a:spAutoFit/>
          </a:bodyPr>
          <a:lstStyle/>
          <a:p>
            <a:pPr algn="ctr"/>
            <a:r>
              <a:rPr lang="en-US" sz="2000" dirty="0"/>
              <a:t>Hared Mah   </a:t>
            </a:r>
            <a:r>
              <a:rPr lang="en-US" sz="2000" dirty="0">
                <a:hlinkClick r:id="rId3">
                  <a:extLst>
                    <a:ext uri="{A12FA001-AC4F-418D-AE19-62706E023703}">
                      <ahyp:hlinkClr xmlns:ahyp="http://schemas.microsoft.com/office/drawing/2018/hyperlinkcolor" val="tx"/>
                    </a:ext>
                  </a:extLst>
                </a:hlinkClick>
              </a:rPr>
              <a:t>hared.mah@state.mn.us</a:t>
            </a:r>
            <a:br>
              <a:rPr lang="en-US" sz="2000" dirty="0"/>
            </a:br>
            <a:br>
              <a:rPr lang="en-US" sz="2000" dirty="0"/>
            </a:br>
            <a:endParaRPr lang="en-US" sz="2000" dirty="0"/>
          </a:p>
        </p:txBody>
      </p:sp>
      <p:sp>
        <p:nvSpPr>
          <p:cNvPr id="6" name="Slide Number Placeholder 5">
            <a:extLst>
              <a:ext uri="{FF2B5EF4-FFF2-40B4-BE49-F238E27FC236}">
                <a16:creationId xmlns:a16="http://schemas.microsoft.com/office/drawing/2014/main" id="{88C11918-88C0-61C5-414E-D66BE6FFD5CF}"/>
              </a:ext>
              <a:ext uri="{C183D7F6-B498-43B3-948B-1728B52AA6E4}">
                <adec:decorative xmlns:adec="http://schemas.microsoft.com/office/drawing/2017/decorative" val="1"/>
              </a:ext>
            </a:extLst>
          </p:cNvPr>
          <p:cNvSpPr>
            <a:spLocks noGrp="1"/>
          </p:cNvSpPr>
          <p:nvPr>
            <p:ph type="sldNum" sz="quarter" idx="11"/>
          </p:nvPr>
        </p:nvSpPr>
        <p:spPr/>
        <p:txBody>
          <a:bodyPr/>
          <a:lstStyle/>
          <a:p>
            <a:fld id="{48F63A3B-78C7-47BE-AE5E-E10140E04643}" type="slidenum">
              <a:rPr lang="en-US" smtClean="0"/>
              <a:pPr/>
              <a:t>30</a:t>
            </a:fld>
            <a:endParaRPr lang="en-US" dirty="0"/>
          </a:p>
        </p:txBody>
      </p:sp>
    </p:spTree>
    <p:extLst>
      <p:ext uri="{BB962C8B-B14F-4D97-AF65-F5344CB8AC3E}">
        <p14:creationId xmlns:p14="http://schemas.microsoft.com/office/powerpoint/2010/main" val="242918816"/>
      </p:ext>
    </p:extLst>
  </p:cSld>
  <p:clrMapOvr>
    <a:masterClrMapping/>
  </p:clrMapOvr>
</p:sld>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LI PowerPoint presentation" id="{776B7248-0C76-459F-99DE-6CA009336ED9}" vid="{276ACD96-C4C2-4BAC-94DE-54E1B26A547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32966C2BD65E54BBBE133EDCB429956" ma:contentTypeVersion="5" ma:contentTypeDescription="Create a new document." ma:contentTypeScope="" ma:versionID="ccebf3b56061ff0410255ce8a45706cf">
  <xsd:schema xmlns:xsd="http://www.w3.org/2001/XMLSchema" xmlns:xs="http://www.w3.org/2001/XMLSchema" xmlns:p="http://schemas.microsoft.com/office/2006/metadata/properties" xmlns:ns2="df1db236-f4ed-46d7-a734-34aadf213676" targetNamespace="http://schemas.microsoft.com/office/2006/metadata/properties" ma:root="true" ma:fieldsID="828f7fe7231e949805347868e66a014d" ns2:_="">
    <xsd:import namespace="df1db236-f4ed-46d7-a734-34aadf21367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1db236-f4ed-46d7-a734-34aadf2136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AFB85E-3F5A-4D9B-862C-1EFBBA9DB0B1}">
  <ds:schemaRefs>
    <ds:schemaRef ds:uri="http://schemas.microsoft.com/sharepoint/v3/contenttype/forms"/>
  </ds:schemaRefs>
</ds:datastoreItem>
</file>

<file path=customXml/itemProps2.xml><?xml version="1.0" encoding="utf-8"?>
<ds:datastoreItem xmlns:ds="http://schemas.openxmlformats.org/officeDocument/2006/customXml" ds:itemID="{9CBA7B10-040D-4607-A854-D9B189FA8324}">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df1db236-f4ed-46d7-a734-34aadf213676"/>
    <ds:schemaRef ds:uri="http://www.w3.org/XML/1998/namespace"/>
    <ds:schemaRef ds:uri="http://purl.org/dc/dcmitype/"/>
  </ds:schemaRefs>
</ds:datastoreItem>
</file>

<file path=customXml/itemProps3.xml><?xml version="1.0" encoding="utf-8"?>
<ds:datastoreItem xmlns:ds="http://schemas.openxmlformats.org/officeDocument/2006/customXml" ds:itemID="{2F3934BF-B23A-455A-95BA-705D5AD52895}">
  <ds:schemaRefs>
    <ds:schemaRef ds:uri="df1db236-f4ed-46d7-a734-34aadf21367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22715</TotalTime>
  <Words>4947</Words>
  <Application>Microsoft Office PowerPoint</Application>
  <PresentationFormat>Widescreen</PresentationFormat>
  <Paragraphs>324</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NeueHaasGroteskText Std</vt:lpstr>
      <vt:lpstr>Times New Roman</vt:lpstr>
      <vt:lpstr>Wingdings</vt:lpstr>
      <vt:lpstr>MN.IT</vt:lpstr>
      <vt:lpstr>2026 Minnesota Workers’ Compensation System Report: Trends and highlights</vt:lpstr>
      <vt:lpstr>Topics</vt:lpstr>
      <vt:lpstr>Workers’ Compensation System Report features </vt:lpstr>
      <vt:lpstr>Workers’ Compensation System Report features, continued </vt:lpstr>
      <vt:lpstr>Claim trends returned to pre-pandemic levels after COVID-19 spike in 2020-2022</vt:lpstr>
      <vt:lpstr>The big picture:  Workers’ compensation system overview</vt:lpstr>
      <vt:lpstr>Claim rates continued long-term decline, with fluctuations during pandemic</vt:lpstr>
      <vt:lpstr>Benefits per $100 of payroll declined substantially over last 20 years</vt:lpstr>
      <vt:lpstr>System cost relative to payroll continued long-term decline</vt:lpstr>
      <vt:lpstr>Insurer expenses were the largest component of total system cost in 2024, followed closely by medical benefits</vt:lpstr>
      <vt:lpstr>Indemnity claims and benefits in detail </vt:lpstr>
      <vt:lpstr>Distribution of indemnity benefit types returned to pre-pandemic levels in 2023-2024</vt:lpstr>
      <vt:lpstr>The average amount of time an injured worker received total disability and TPD benefits increased after the pandemic</vt:lpstr>
      <vt:lpstr>From 2004 to 2024, the statewide average weekly wage rose 87%, while the pre-injury wage rose 71%</vt:lpstr>
      <vt:lpstr>Average total disability benefits were most affected by COVID-19 in 2020-2022, but increased afterward</vt:lpstr>
      <vt:lpstr>Recent statutory changes increased TTD minimum/maximum weekly benefits and PPD benefit schedule</vt:lpstr>
      <vt:lpstr>Vocational Rehabilitation </vt:lpstr>
      <vt:lpstr>Number of workers entering vocational rehabilitation decreased in 2024 but share of injured workers receiving voc rehab remains stable</vt:lpstr>
      <vt:lpstr>The adjusted average cost of $9,930 for 2024 was 24% below the adjusted average cost peak of $13,150 in 2008</vt:lpstr>
      <vt:lpstr>The time from injury to start of services has been steadily declining over the last 20 years with some fluctuations</vt:lpstr>
      <vt:lpstr>Average and median voc rehab service durations have remained stable for the last 10 years with some fluctuations</vt:lpstr>
      <vt:lpstr>57% of voc rehab plans closing in 2025 showed participants back to work</vt:lpstr>
      <vt:lpstr>Dispute Resolution</vt:lpstr>
      <vt:lpstr>Denial rates for non-COVID claims have fluctuated in recent year but remain within historic range</vt:lpstr>
      <vt:lpstr> Dispute filings among the four major categories decreased 11% from 2019 to 2025 </vt:lpstr>
      <vt:lpstr>The number of mediations and conferences in recent years were stable with minor fluctuations</vt:lpstr>
      <vt:lpstr>Percentage of medical and rehabilitation requests for assistance certified slightly decreased in the last 2 years</vt:lpstr>
      <vt:lpstr>Increased period from medical request to scheduled conference</vt:lpstr>
      <vt:lpstr>Takeaways</vt:lpstr>
      <vt:lpstr>  Thank you!  We welcome your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Workers' Compensation System Report:  Trends and highlights</dc:title>
  <dc:creator>Research and Data Analytics, Minnesota Department of Labor and Industry</dc:creator>
  <cp:lastModifiedBy>OBrien, Jenny (DLI)</cp:lastModifiedBy>
  <cp:revision>383</cp:revision>
  <cp:lastPrinted>2019-02-14T15:37:14Z</cp:lastPrinted>
  <dcterms:created xsi:type="dcterms:W3CDTF">2000-11-28T14:21:05Z</dcterms:created>
  <dcterms:modified xsi:type="dcterms:W3CDTF">2026-10-14T12:55:47Z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0x010100832966C2BD65E54BBBE133EDCB429956</vt:lpwstr>
  </property>
</Properties>
</file>